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3" pitchFamily="34" charset="0"/>
      <p:regular r:id="rId18"/>
      <p:bold r:id="rId19"/>
      <p:italic r:id="rId20"/>
      <p:boldItalic r:id="rId21"/>
    </p:embeddedFont>
    <p:embeddedFont>
      <p:font typeface="Raleway" pitchFamily="2"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0"/>
  </p:normalViewPr>
  <p:slideViewPr>
    <p:cSldViewPr snapToGrid="0">
      <p:cViewPr varScale="1">
        <p:scale>
          <a:sx n="160" d="100"/>
          <a:sy n="160" d="100"/>
        </p:scale>
        <p:origin x="2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b853c4374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b853c4374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b853c4374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b853c4374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b853c4374a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b853c4374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b853c4374a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b853c4374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ba7946572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ba7946572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ba7946572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ba7946572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b5ed6415f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b5ed6415f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b5ed6415f2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b5ed6415f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b5ed6415f2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b5ed6415f2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b5ed6415f2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b5ed6415f2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b5ed6415f2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b5ed6415f2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b82b80c48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b82b80c48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b853c437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b853c437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b853c4374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b853c4374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hyperlink" Target="https://www.theguardian.com/football/2018/jun/13/three-hosts-48-teams-how-the-2026-world-cup-will-work-united" TargetMode="External"/><Relationship Id="rId3" Type="http://schemas.openxmlformats.org/officeDocument/2006/relationships/hyperlink" Target="https://soccer.nbcsports.com/2022/12/15/2026-world-cup-venues-which-cities-will-host-in-usa-canada-mexico/" TargetMode="External"/><Relationship Id="rId7" Type="http://schemas.openxmlformats.org/officeDocument/2006/relationships/hyperlink" Target="https://bleacherreport.com/articles/2776110-world-cup-schedule-2018-full-fixtures-and-kick-off-times-for-every-match"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digitalhub.fifa.com/m/7aefe2d8cee025b2/original/FWC-2022-Match-Schedule-281122.pdf" TargetMode="External"/><Relationship Id="rId5" Type="http://schemas.openxmlformats.org/officeDocument/2006/relationships/hyperlink" Target="https://www.fifa.com/fifaplus/en/articles/ticket-prices-en" TargetMode="External"/><Relationship Id="rId4" Type="http://schemas.openxmlformats.org/officeDocument/2006/relationships/hyperlink" Target="https://www.sportingnews.com/us/soccer/news/world-cup-2026-host-cities-fifa-stadium-usa-canada-mexico/unapmka5z2tmlcz0rkrrau5q"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2026 World Cup Schedule &amp; Ticket Revenue Optimization</a:t>
            </a:r>
            <a:endParaRPr/>
          </a:p>
        </p:txBody>
      </p:sp>
      <p:sp>
        <p:nvSpPr>
          <p:cNvPr id="87" name="Google Shape;87;p13"/>
          <p:cNvSpPr txBox="1">
            <a:spLocks noGrp="1"/>
          </p:cNvSpPr>
          <p:nvPr>
            <p:ph type="subTitle" idx="1"/>
          </p:nvPr>
        </p:nvSpPr>
        <p:spPr>
          <a:xfrm>
            <a:off x="729450" y="3251325"/>
            <a:ext cx="7977300" cy="1096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GENBUS 730 - Final Project</a:t>
            </a:r>
            <a:endParaRPr/>
          </a:p>
          <a:p>
            <a:pPr marL="0" lvl="0" indent="0" algn="l" rtl="0">
              <a:spcBef>
                <a:spcPts val="0"/>
              </a:spcBef>
              <a:spcAft>
                <a:spcPts val="0"/>
              </a:spcAft>
              <a:buNone/>
            </a:pPr>
            <a:r>
              <a:rPr lang="en"/>
              <a:t>University of Wisconsin, School of Business</a:t>
            </a:r>
            <a:endParaRPr/>
          </a:p>
          <a:p>
            <a:pPr marL="0" lvl="0" indent="0" algn="l" rtl="0">
              <a:spcBef>
                <a:spcPts val="0"/>
              </a:spcBef>
              <a:spcAft>
                <a:spcPts val="0"/>
              </a:spcAft>
              <a:buNone/>
            </a:pPr>
            <a:r>
              <a:rPr lang="en"/>
              <a:t>Xiao (Freeman) Zhang, MSBA 23’ Candidate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727650" y="5978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Overall Python Optimization Explanation</a:t>
            </a:r>
            <a:endParaRPr/>
          </a:p>
        </p:txBody>
      </p:sp>
      <p:sp>
        <p:nvSpPr>
          <p:cNvPr id="150" name="Google Shape;150;p22"/>
          <p:cNvSpPr txBox="1">
            <a:spLocks noGrp="1"/>
          </p:cNvSpPr>
          <p:nvPr>
            <p:ph type="body" idx="1"/>
          </p:nvPr>
        </p:nvSpPr>
        <p:spPr>
          <a:xfrm>
            <a:off x="552423" y="1259613"/>
            <a:ext cx="4529700" cy="33726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Char char="●"/>
            </a:pPr>
            <a:r>
              <a:rPr lang="en" sz="1200" dirty="0"/>
              <a:t>In python, we try to solve the overall schedule problem for all the 80 games, however, we has less constraints due to the Insufficient technology and unknown schedule setting.</a:t>
            </a:r>
            <a:endParaRPr sz="1200" dirty="0"/>
          </a:p>
          <a:p>
            <a:pPr marL="457200" lvl="0" indent="-304800" algn="l" rtl="0">
              <a:lnSpc>
                <a:spcPct val="150000"/>
              </a:lnSpc>
              <a:spcBef>
                <a:spcPts val="0"/>
              </a:spcBef>
              <a:spcAft>
                <a:spcPts val="0"/>
              </a:spcAft>
              <a:buSzPts val="1200"/>
              <a:buChar char="●"/>
            </a:pPr>
            <a:r>
              <a:rPr lang="en" sz="1200" dirty="0"/>
              <a:t>So far, we only have the constraints of all the 80 games has to be held once in only one stadium and the minimum amount of games to be held for each stadium. </a:t>
            </a:r>
            <a:endParaRPr sz="1200" dirty="0"/>
          </a:p>
          <a:p>
            <a:pPr marL="457200" lvl="0" indent="-304800" algn="l" rtl="0">
              <a:lnSpc>
                <a:spcPct val="150000"/>
              </a:lnSpc>
              <a:spcBef>
                <a:spcPts val="0"/>
              </a:spcBef>
              <a:spcAft>
                <a:spcPts val="0"/>
              </a:spcAft>
              <a:buSzPts val="1200"/>
              <a:buChar char="●"/>
            </a:pPr>
            <a:r>
              <a:rPr lang="en" sz="1200" dirty="0"/>
              <a:t>We already prepare a basic World cup dataset and upload it to Google </a:t>
            </a:r>
            <a:r>
              <a:rPr lang="en" sz="1200" dirty="0" err="1"/>
              <a:t>Colab</a:t>
            </a:r>
            <a:r>
              <a:rPr lang="en" sz="1200" dirty="0"/>
              <a:t>. The App will run the code to transform the data set to different list, and </a:t>
            </a:r>
            <a:r>
              <a:rPr lang="en" sz="1200" dirty="0" err="1"/>
              <a:t>Pymol</a:t>
            </a:r>
            <a:r>
              <a:rPr lang="en" sz="1200" dirty="0"/>
              <a:t> function. Then it will print an objective ticket revenue and generate a bigger data table of whole 80 games just similar as the Excel example. </a:t>
            </a:r>
            <a:endParaRPr sz="1200" dirty="0"/>
          </a:p>
        </p:txBody>
      </p:sp>
      <p:pic>
        <p:nvPicPr>
          <p:cNvPr id="3" name="Picture 2" descr="Text&#10;&#10;Description automatically generated">
            <a:extLst>
              <a:ext uri="{FF2B5EF4-FFF2-40B4-BE49-F238E27FC236}">
                <a16:creationId xmlns:a16="http://schemas.microsoft.com/office/drawing/2014/main" id="{917E06C8-17D6-1FDE-00AB-4A1D163C7D53}"/>
              </a:ext>
            </a:extLst>
          </p:cNvPr>
          <p:cNvPicPr>
            <a:picLocks noChangeAspect="1"/>
          </p:cNvPicPr>
          <p:nvPr/>
        </p:nvPicPr>
        <p:blipFill>
          <a:blip r:embed="rId3"/>
          <a:stretch>
            <a:fillRect/>
          </a:stretch>
        </p:blipFill>
        <p:spPr>
          <a:xfrm>
            <a:off x="5328614" y="1331174"/>
            <a:ext cx="3449627" cy="344987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727650" y="6156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Excel: Projected Benefits &amp; How to use? </a:t>
            </a:r>
            <a:endParaRPr dirty="0"/>
          </a:p>
        </p:txBody>
      </p:sp>
      <p:sp>
        <p:nvSpPr>
          <p:cNvPr id="157" name="Google Shape;157;p23"/>
          <p:cNvSpPr txBox="1">
            <a:spLocks noGrp="1"/>
          </p:cNvSpPr>
          <p:nvPr>
            <p:ph type="body" idx="1"/>
          </p:nvPr>
        </p:nvSpPr>
        <p:spPr>
          <a:xfrm>
            <a:off x="4571998" y="1254750"/>
            <a:ext cx="4492489" cy="3599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dirty="0"/>
              <a:t>Excel: Benefits</a:t>
            </a:r>
            <a:endParaRPr sz="1200" dirty="0"/>
          </a:p>
          <a:p>
            <a:pPr marL="457200" lvl="0" indent="-304800" algn="l" rtl="0">
              <a:lnSpc>
                <a:spcPct val="150000"/>
              </a:lnSpc>
              <a:spcBef>
                <a:spcPts val="1200"/>
              </a:spcBef>
              <a:spcAft>
                <a:spcPts val="0"/>
              </a:spcAft>
              <a:buSzPts val="1200"/>
              <a:buChar char="●"/>
            </a:pPr>
            <a:r>
              <a:rPr lang="en" sz="1200" dirty="0"/>
              <a:t>User can easily generate a few-days’ schedule with the max revenue in the excel model. For example</a:t>
            </a:r>
            <a:r>
              <a:rPr lang="en-US" altLang="zh-CN" sz="1200" dirty="0"/>
              <a:t>,</a:t>
            </a:r>
            <a:r>
              <a:rPr lang="en" sz="1200" dirty="0"/>
              <a:t> round of 16 or round of 8. </a:t>
            </a:r>
            <a:endParaRPr sz="1200" dirty="0"/>
          </a:p>
          <a:p>
            <a:pPr marL="457200" lvl="0" indent="-304800" algn="l" rtl="0">
              <a:lnSpc>
                <a:spcPct val="150000"/>
              </a:lnSpc>
              <a:spcBef>
                <a:spcPts val="0"/>
              </a:spcBef>
              <a:spcAft>
                <a:spcPts val="0"/>
              </a:spcAft>
              <a:buSzPts val="1200"/>
              <a:buChar char="●"/>
            </a:pPr>
            <a:r>
              <a:rPr lang="en" sz="1200" dirty="0"/>
              <a:t>Users can adjust the</a:t>
            </a:r>
            <a:r>
              <a:rPr lang="zh-CN" altLang="en-US" sz="1200" dirty="0"/>
              <a:t> </a:t>
            </a:r>
            <a:r>
              <a:rPr lang="en" sz="1200" dirty="0"/>
              <a:t>schedule within a short period of time as needed when the general schedule is determined.</a:t>
            </a:r>
            <a:endParaRPr sz="1200" dirty="0"/>
          </a:p>
          <a:p>
            <a:pPr marL="457200" lvl="0" indent="-304800" algn="l" rtl="0">
              <a:lnSpc>
                <a:spcPct val="150000"/>
              </a:lnSpc>
              <a:spcBef>
                <a:spcPts val="0"/>
              </a:spcBef>
              <a:spcAft>
                <a:spcPts val="0"/>
              </a:spcAft>
              <a:buSzPts val="1200"/>
              <a:buChar char="●"/>
            </a:pPr>
            <a:r>
              <a:rPr lang="en" sz="1200" dirty="0"/>
              <a:t>If there is any change of the basic game setting or the stadium using, just update on the file and it will immediately give you a new schedule. </a:t>
            </a:r>
            <a:endParaRPr sz="1200" dirty="0"/>
          </a:p>
          <a:p>
            <a:pPr marL="457200" lvl="0" indent="-304800" algn="l" rtl="0">
              <a:lnSpc>
                <a:spcPct val="150000"/>
              </a:lnSpc>
              <a:spcBef>
                <a:spcPts val="0"/>
              </a:spcBef>
              <a:spcAft>
                <a:spcPts val="0"/>
              </a:spcAft>
              <a:buSzPts val="1200"/>
              <a:buChar char="●"/>
            </a:pPr>
            <a:r>
              <a:rPr lang="en" sz="1200" dirty="0"/>
              <a:t>It’s a model that can generate a </a:t>
            </a:r>
            <a:r>
              <a:rPr lang="en-US" sz="1200" dirty="0"/>
              <a:t>revenue but</a:t>
            </a:r>
            <a:r>
              <a:rPr lang="en" sz="1200" dirty="0"/>
              <a:t> doesn’t have to be maximum. User can adjust their target revenue like no mor</a:t>
            </a:r>
            <a:r>
              <a:rPr lang="en-US" altLang="zh-CN" sz="1200" dirty="0"/>
              <a:t>e</a:t>
            </a:r>
            <a:r>
              <a:rPr lang="en" sz="1200" dirty="0"/>
              <a:t> than or higher than some amount</a:t>
            </a:r>
            <a:r>
              <a:rPr lang="en-US" altLang="zh-CN" sz="1200" dirty="0"/>
              <a:t>.</a:t>
            </a:r>
            <a:r>
              <a:rPr lang="zh-CN" altLang="en-US" sz="1200" dirty="0"/>
              <a:t> </a:t>
            </a:r>
            <a:endParaRPr sz="1200" dirty="0"/>
          </a:p>
        </p:txBody>
      </p:sp>
      <p:sp>
        <p:nvSpPr>
          <p:cNvPr id="158" name="Google Shape;158;p23"/>
          <p:cNvSpPr txBox="1"/>
          <p:nvPr/>
        </p:nvSpPr>
        <p:spPr>
          <a:xfrm>
            <a:off x="691388" y="1254750"/>
            <a:ext cx="3880611" cy="3662511"/>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dirty="0">
                <a:solidFill>
                  <a:schemeClr val="accent1"/>
                </a:solidFill>
                <a:latin typeface="Lato"/>
                <a:ea typeface="Lato"/>
                <a:cs typeface="Lato"/>
                <a:sym typeface="Lato"/>
              </a:rPr>
              <a:t>Excel: How to use?</a:t>
            </a:r>
            <a:endParaRPr sz="1200" dirty="0">
              <a:solidFill>
                <a:schemeClr val="accent1"/>
              </a:solidFill>
              <a:latin typeface="Lato"/>
              <a:ea typeface="Lato"/>
              <a:cs typeface="Lato"/>
              <a:sym typeface="Lato"/>
            </a:endParaRPr>
          </a:p>
          <a:p>
            <a:pPr marL="457200" lvl="0" indent="-311150" algn="l" rtl="0">
              <a:lnSpc>
                <a:spcPct val="150000"/>
              </a:lnSpc>
              <a:spcBef>
                <a:spcPts val="120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In the excel model, user can change the game name, price, stadium and capacity. Also, user can add more constraints of stadium use or host countries.</a:t>
            </a:r>
            <a:endParaRPr sz="1200" dirty="0">
              <a:solidFill>
                <a:schemeClr val="accent1"/>
              </a:solidFill>
              <a:latin typeface="Lato"/>
              <a:ea typeface="Lato"/>
              <a:cs typeface="Lato"/>
              <a:sym typeface="Lato"/>
            </a:endParaRPr>
          </a:p>
          <a:p>
            <a:pPr marL="457200" lvl="0" indent="-311150" algn="l" rtl="0">
              <a:lnSpc>
                <a:spcPct val="150000"/>
              </a:lnSpc>
              <a:spcBef>
                <a:spcPts val="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User can re-fill the days and name of the games, for example, this model can have generate a whole schedule for all the round of 16 games. </a:t>
            </a:r>
            <a:endParaRPr sz="1200" dirty="0">
              <a:solidFill>
                <a:schemeClr val="accent1"/>
              </a:solidFill>
              <a:latin typeface="Lato"/>
              <a:ea typeface="Lato"/>
              <a:cs typeface="Lato"/>
              <a:sym typeface="Lato"/>
            </a:endParaRPr>
          </a:p>
          <a:p>
            <a:pPr marL="457200" lvl="0" indent="-311150" algn="l" rtl="0">
              <a:lnSpc>
                <a:spcPct val="150000"/>
              </a:lnSpc>
              <a:spcBef>
                <a:spcPts val="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Setting the selected games and days, and re-edit the constraints, user re-run the solver and will get a short-term schedule with the max revenue. </a:t>
            </a:r>
            <a:endParaRPr sz="1200" dirty="0">
              <a:solidFill>
                <a:schemeClr val="accent1"/>
              </a:solidFill>
              <a:latin typeface="Lato"/>
              <a:ea typeface="Lato"/>
              <a:cs typeface="Lato"/>
              <a:sym typeface="Lato"/>
            </a:endParaRPr>
          </a:p>
        </p:txBody>
      </p:sp>
      <p:pic>
        <p:nvPicPr>
          <p:cNvPr id="159" name="Google Shape;159;p23"/>
          <p:cNvPicPr preferRelativeResize="0"/>
          <p:nvPr/>
        </p:nvPicPr>
        <p:blipFill>
          <a:blip r:embed="rId3">
            <a:alphaModFix/>
          </a:blip>
          <a:stretch>
            <a:fillRect/>
          </a:stretch>
        </p:blipFill>
        <p:spPr>
          <a:xfrm>
            <a:off x="7768450" y="562250"/>
            <a:ext cx="1160865" cy="98030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729450" y="6156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Python: Projected Benefits &amp; How to use? </a:t>
            </a:r>
            <a:endParaRPr/>
          </a:p>
        </p:txBody>
      </p:sp>
      <p:sp>
        <p:nvSpPr>
          <p:cNvPr id="165" name="Google Shape;165;p24"/>
          <p:cNvSpPr txBox="1">
            <a:spLocks noGrp="1"/>
          </p:cNvSpPr>
          <p:nvPr>
            <p:ph type="body" idx="1"/>
          </p:nvPr>
        </p:nvSpPr>
        <p:spPr>
          <a:xfrm>
            <a:off x="542700" y="1317025"/>
            <a:ext cx="4029300" cy="3603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t>Python: How to use?</a:t>
            </a:r>
            <a:endParaRPr sz="1200" dirty="0"/>
          </a:p>
          <a:p>
            <a:pPr marL="457200" lvl="0" indent="-304800" algn="l" rtl="0">
              <a:lnSpc>
                <a:spcPct val="115000"/>
              </a:lnSpc>
              <a:spcBef>
                <a:spcPts val="1200"/>
              </a:spcBef>
              <a:spcAft>
                <a:spcPts val="0"/>
              </a:spcAft>
              <a:buSzPts val="1200"/>
              <a:buChar char="●"/>
            </a:pPr>
            <a:r>
              <a:rPr lang="en" sz="1200" dirty="0"/>
              <a:t>For python program, user need to use it by combining with the dataset, because the data need to upload to the program first. </a:t>
            </a:r>
            <a:endParaRPr sz="1200" dirty="0"/>
          </a:p>
          <a:p>
            <a:pPr marL="457200" lvl="0" indent="-304800" algn="l" rtl="0">
              <a:lnSpc>
                <a:spcPct val="115000"/>
              </a:lnSpc>
              <a:spcBef>
                <a:spcPts val="0"/>
              </a:spcBef>
              <a:spcAft>
                <a:spcPts val="0"/>
              </a:spcAft>
              <a:buSzPts val="1200"/>
              <a:buChar char="●"/>
            </a:pPr>
            <a:r>
              <a:rPr lang="en" sz="1200" dirty="0"/>
              <a:t>In dataset, user can update all the information such as stadium information or ticket prices. </a:t>
            </a:r>
            <a:endParaRPr sz="1200" dirty="0"/>
          </a:p>
          <a:p>
            <a:pPr marL="457200" lvl="0" indent="-304800" algn="l" rtl="0">
              <a:lnSpc>
                <a:spcPct val="115000"/>
              </a:lnSpc>
              <a:spcBef>
                <a:spcPts val="0"/>
              </a:spcBef>
              <a:spcAft>
                <a:spcPts val="0"/>
              </a:spcAft>
              <a:buSzPts val="1200"/>
              <a:buChar char="●"/>
            </a:pPr>
            <a:r>
              <a:rPr lang="en" sz="1200" dirty="0"/>
              <a:t>After python transfer the dataset to list, we can start to use it!</a:t>
            </a:r>
            <a:endParaRPr sz="1200" dirty="0"/>
          </a:p>
          <a:p>
            <a:pPr marL="457200" lvl="0" indent="-304800" algn="l" rtl="0">
              <a:lnSpc>
                <a:spcPct val="115000"/>
              </a:lnSpc>
              <a:spcBef>
                <a:spcPts val="0"/>
              </a:spcBef>
              <a:spcAft>
                <a:spcPts val="0"/>
              </a:spcAft>
              <a:buSzPts val="1200"/>
              <a:buChar char="●"/>
            </a:pPr>
            <a:r>
              <a:rPr lang="en" sz="1200" dirty="0"/>
              <a:t>The python only provide a model with basic constraint. It there any schedule rules or stadium restrictions with the World Cup approaching, user can add more constraints. </a:t>
            </a:r>
            <a:endParaRPr sz="1200" dirty="0"/>
          </a:p>
          <a:p>
            <a:pPr marL="457200" lvl="0" indent="-304800" algn="l" rtl="0">
              <a:lnSpc>
                <a:spcPct val="115000"/>
              </a:lnSpc>
              <a:spcBef>
                <a:spcPts val="0"/>
              </a:spcBef>
              <a:spcAft>
                <a:spcPts val="0"/>
              </a:spcAft>
              <a:buSzPts val="1200"/>
              <a:buChar char="●"/>
            </a:pPr>
            <a:r>
              <a:rPr lang="en" sz="1200" dirty="0"/>
              <a:t>User run everything and the program will generate a whole 80 games schedule with the max ticket revenue!</a:t>
            </a:r>
            <a:endParaRPr sz="1200" dirty="0"/>
          </a:p>
        </p:txBody>
      </p:sp>
      <p:sp>
        <p:nvSpPr>
          <p:cNvPr id="166" name="Google Shape;166;p24"/>
          <p:cNvSpPr txBox="1"/>
          <p:nvPr/>
        </p:nvSpPr>
        <p:spPr>
          <a:xfrm>
            <a:off x="4572000" y="1317025"/>
            <a:ext cx="4424700" cy="352401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dirty="0">
                <a:solidFill>
                  <a:schemeClr val="accent1"/>
                </a:solidFill>
                <a:latin typeface="Lato"/>
                <a:ea typeface="Lato"/>
                <a:cs typeface="Lato"/>
                <a:sym typeface="Lato"/>
              </a:rPr>
              <a:t>Python: Benefits</a:t>
            </a:r>
            <a:endParaRPr sz="1200" dirty="0">
              <a:solidFill>
                <a:schemeClr val="accent1"/>
              </a:solidFill>
              <a:latin typeface="Lato"/>
              <a:ea typeface="Lato"/>
              <a:cs typeface="Lato"/>
              <a:sym typeface="Lato"/>
            </a:endParaRPr>
          </a:p>
          <a:p>
            <a:pPr marL="457200" lvl="0" indent="-304800" algn="l" rtl="0">
              <a:lnSpc>
                <a:spcPct val="115000"/>
              </a:lnSpc>
              <a:spcBef>
                <a:spcPts val="1200"/>
              </a:spcBef>
              <a:spcAft>
                <a:spcPts val="0"/>
              </a:spcAft>
              <a:buClr>
                <a:schemeClr val="accent1"/>
              </a:buClr>
              <a:buSzPts val="1200"/>
              <a:buFont typeface="Lato"/>
              <a:buChar char="●"/>
            </a:pPr>
            <a:r>
              <a:rPr lang="en" sz="1200" dirty="0">
                <a:solidFill>
                  <a:schemeClr val="accent1"/>
                </a:solidFill>
                <a:latin typeface="Lato"/>
                <a:ea typeface="Lato"/>
                <a:cs typeface="Lato"/>
                <a:sym typeface="Lato"/>
              </a:rPr>
              <a:t>Similar with excel, python program can save plenty of time to generate a schedule. User just need to upload the updated dataset and python will finish the work. </a:t>
            </a:r>
            <a:endParaRPr sz="1200" dirty="0">
              <a:solidFill>
                <a:schemeClr val="accent1"/>
              </a:solidFill>
              <a:latin typeface="Lato"/>
              <a:ea typeface="Lato"/>
              <a:cs typeface="Lato"/>
              <a:sym typeface="Lato"/>
            </a:endParaRPr>
          </a:p>
          <a:p>
            <a:pPr marL="457200" lvl="0" indent="-304800" algn="l" rtl="0">
              <a:lnSpc>
                <a:spcPct val="115000"/>
              </a:lnSpc>
              <a:spcBef>
                <a:spcPts val="0"/>
              </a:spcBef>
              <a:spcAft>
                <a:spcPts val="0"/>
              </a:spcAft>
              <a:buClr>
                <a:schemeClr val="accent1"/>
              </a:buClr>
              <a:buSzPts val="1200"/>
              <a:buFont typeface="Lato"/>
              <a:buChar char="●"/>
            </a:pPr>
            <a:r>
              <a:rPr lang="en" sz="1200" dirty="0">
                <a:solidFill>
                  <a:schemeClr val="accent1"/>
                </a:solidFill>
                <a:latin typeface="Lato"/>
                <a:ea typeface="Lato"/>
                <a:cs typeface="Lato"/>
                <a:sym typeface="Lato"/>
              </a:rPr>
              <a:t>User can adjust the constraints and information easily as they want. It’s still four years and there are lots of uncertainties. User can edit and add constraints, as well as the World Cup information in the dataset as the time coming. </a:t>
            </a:r>
            <a:endParaRPr sz="1200" dirty="0">
              <a:solidFill>
                <a:schemeClr val="accent1"/>
              </a:solidFill>
              <a:latin typeface="Lato"/>
              <a:ea typeface="Lato"/>
              <a:cs typeface="Lato"/>
              <a:sym typeface="Lato"/>
            </a:endParaRPr>
          </a:p>
          <a:p>
            <a:pPr marL="457200" lvl="0" indent="-304800" algn="l" rtl="0">
              <a:lnSpc>
                <a:spcPct val="115000"/>
              </a:lnSpc>
              <a:spcBef>
                <a:spcPts val="0"/>
              </a:spcBef>
              <a:spcAft>
                <a:spcPts val="0"/>
              </a:spcAft>
              <a:buClr>
                <a:schemeClr val="accent1"/>
              </a:buClr>
              <a:buSzPts val="1200"/>
              <a:buFont typeface="Lato"/>
              <a:buChar char="●"/>
            </a:pPr>
            <a:r>
              <a:rPr lang="en" sz="1200" dirty="0">
                <a:solidFill>
                  <a:schemeClr val="accent1"/>
                </a:solidFill>
                <a:latin typeface="Lato"/>
                <a:ea typeface="Lato"/>
                <a:cs typeface="Lato"/>
                <a:sym typeface="Lato"/>
              </a:rPr>
              <a:t>The result is very clear. The python will generate a data frame that shows all the 80 games schedule. </a:t>
            </a:r>
            <a:endParaRPr sz="1200" dirty="0">
              <a:solidFill>
                <a:schemeClr val="accent1"/>
              </a:solidFill>
              <a:latin typeface="Lato"/>
              <a:ea typeface="Lato"/>
              <a:cs typeface="Lato"/>
              <a:sym typeface="Lato"/>
            </a:endParaRPr>
          </a:p>
          <a:p>
            <a:pPr marL="457200" lvl="0" indent="-304800" algn="l" rtl="0">
              <a:lnSpc>
                <a:spcPct val="115000"/>
              </a:lnSpc>
              <a:spcBef>
                <a:spcPts val="0"/>
              </a:spcBef>
              <a:spcAft>
                <a:spcPts val="0"/>
              </a:spcAft>
              <a:buClr>
                <a:schemeClr val="accent1"/>
              </a:buClr>
              <a:buSzPts val="1200"/>
              <a:buFont typeface="Lato"/>
              <a:buChar char="●"/>
            </a:pPr>
            <a:r>
              <a:rPr lang="en" sz="1200" dirty="0">
                <a:solidFill>
                  <a:schemeClr val="accent1"/>
                </a:solidFill>
                <a:latin typeface="Lato"/>
                <a:ea typeface="Lato"/>
                <a:cs typeface="Lato"/>
                <a:sym typeface="Lato"/>
              </a:rPr>
              <a:t>Again, the objective is the ticket revenue, but it doesn’t ha</a:t>
            </a:r>
            <a:r>
              <a:rPr lang="en-US" altLang="zh-CN" sz="1200" dirty="0" err="1">
                <a:solidFill>
                  <a:schemeClr val="accent1"/>
                </a:solidFill>
                <a:latin typeface="Lato"/>
                <a:ea typeface="Lato"/>
                <a:cs typeface="Lato"/>
                <a:sym typeface="Lato"/>
              </a:rPr>
              <a:t>ve</a:t>
            </a:r>
            <a:r>
              <a:rPr lang="en" sz="1200" dirty="0">
                <a:solidFill>
                  <a:schemeClr val="accent1"/>
                </a:solidFill>
                <a:latin typeface="Lato"/>
                <a:ea typeface="Lato"/>
                <a:cs typeface="Lato"/>
                <a:sym typeface="Lato"/>
              </a:rPr>
              <a:t> to be max, it c</a:t>
            </a:r>
            <a:r>
              <a:rPr lang="en-US" altLang="zh-CN" sz="1200" dirty="0">
                <a:solidFill>
                  <a:schemeClr val="accent1"/>
                </a:solidFill>
                <a:latin typeface="Lato"/>
                <a:ea typeface="Lato"/>
                <a:cs typeface="Lato"/>
                <a:sym typeface="Lato"/>
              </a:rPr>
              <a:t>an</a:t>
            </a:r>
            <a:r>
              <a:rPr lang="en" sz="1200" dirty="0">
                <a:solidFill>
                  <a:schemeClr val="accent1"/>
                </a:solidFill>
                <a:latin typeface="Lato"/>
                <a:ea typeface="Lato"/>
                <a:cs typeface="Lato"/>
                <a:sym typeface="Lato"/>
              </a:rPr>
              <a:t> be minimum</a:t>
            </a:r>
            <a:r>
              <a:rPr lang="zh-CN" altLang="en-US" sz="1200" dirty="0">
                <a:solidFill>
                  <a:schemeClr val="accent1"/>
                </a:solidFill>
                <a:latin typeface="Lato"/>
                <a:ea typeface="Lato"/>
                <a:cs typeface="Lato"/>
                <a:sym typeface="Lato"/>
              </a:rPr>
              <a:t> </a:t>
            </a:r>
            <a:r>
              <a:rPr lang="en-US" altLang="zh-CN" sz="1200" dirty="0">
                <a:solidFill>
                  <a:schemeClr val="accent1"/>
                </a:solidFill>
                <a:latin typeface="Lato"/>
                <a:ea typeface="Lato"/>
                <a:cs typeface="Lato"/>
                <a:sym typeface="Lato"/>
              </a:rPr>
              <a:t>or</a:t>
            </a:r>
            <a:r>
              <a:rPr lang="zh-CN" altLang="en-US" sz="1200" dirty="0">
                <a:solidFill>
                  <a:schemeClr val="accent1"/>
                </a:solidFill>
                <a:latin typeface="Lato"/>
                <a:ea typeface="Lato"/>
                <a:cs typeface="Lato"/>
                <a:sym typeface="Lato"/>
              </a:rPr>
              <a:t> </a:t>
            </a:r>
            <a:r>
              <a:rPr lang="en-US" altLang="zh-CN" sz="1200" dirty="0">
                <a:solidFill>
                  <a:schemeClr val="accent1"/>
                </a:solidFill>
                <a:latin typeface="Lato"/>
                <a:ea typeface="Lato"/>
                <a:cs typeface="Lato"/>
                <a:sym typeface="Lato"/>
              </a:rPr>
              <a:t>80%</a:t>
            </a:r>
            <a:r>
              <a:rPr lang="zh-CN" altLang="en-US" sz="1200" dirty="0">
                <a:solidFill>
                  <a:schemeClr val="accent1"/>
                </a:solidFill>
                <a:latin typeface="Lato"/>
                <a:ea typeface="Lato"/>
                <a:cs typeface="Lato"/>
                <a:sym typeface="Lato"/>
              </a:rPr>
              <a:t> </a:t>
            </a:r>
            <a:r>
              <a:rPr lang="en-US" altLang="zh-CN" sz="1200" dirty="0">
                <a:solidFill>
                  <a:schemeClr val="accent1"/>
                </a:solidFill>
                <a:latin typeface="Lato"/>
                <a:ea typeface="Lato"/>
                <a:cs typeface="Lato"/>
                <a:sym typeface="Lato"/>
              </a:rPr>
              <a:t>level</a:t>
            </a:r>
            <a:r>
              <a:rPr lang="en" sz="1200" dirty="0">
                <a:solidFill>
                  <a:schemeClr val="accent1"/>
                </a:solidFill>
                <a:latin typeface="Lato"/>
                <a:ea typeface="Lato"/>
                <a:cs typeface="Lato"/>
                <a:sym typeface="Lato"/>
              </a:rPr>
              <a:t>. Also, the objective could be no more than or just more than some revenue amount. </a:t>
            </a:r>
            <a:endParaRPr sz="1200" dirty="0">
              <a:solidFill>
                <a:schemeClr val="accent1"/>
              </a:solidFill>
              <a:latin typeface="Lato"/>
              <a:ea typeface="Lato"/>
              <a:cs typeface="Lato"/>
              <a:sym typeface="Lato"/>
            </a:endParaRPr>
          </a:p>
        </p:txBody>
      </p:sp>
      <p:pic>
        <p:nvPicPr>
          <p:cNvPr id="167" name="Google Shape;167;p24"/>
          <p:cNvPicPr preferRelativeResize="0"/>
          <p:nvPr/>
        </p:nvPicPr>
        <p:blipFill>
          <a:blip r:embed="rId3">
            <a:alphaModFix/>
          </a:blip>
          <a:stretch>
            <a:fillRect/>
          </a:stretch>
        </p:blipFill>
        <p:spPr>
          <a:xfrm>
            <a:off x="7910900" y="553450"/>
            <a:ext cx="1130274" cy="12385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5"/>
          <p:cNvSpPr txBox="1">
            <a:spLocks noGrp="1"/>
          </p:cNvSpPr>
          <p:nvPr>
            <p:ph type="title"/>
          </p:nvPr>
        </p:nvSpPr>
        <p:spPr>
          <a:xfrm>
            <a:off x="729450" y="6245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Limitation &amp; Improvement</a:t>
            </a:r>
            <a:endParaRPr dirty="0"/>
          </a:p>
        </p:txBody>
      </p:sp>
      <p:sp>
        <p:nvSpPr>
          <p:cNvPr id="173" name="Google Shape;173;p25"/>
          <p:cNvSpPr txBox="1">
            <a:spLocks noGrp="1"/>
          </p:cNvSpPr>
          <p:nvPr>
            <p:ph type="body" idx="1"/>
          </p:nvPr>
        </p:nvSpPr>
        <p:spPr>
          <a:xfrm>
            <a:off x="542575" y="1292391"/>
            <a:ext cx="4029300" cy="3782100"/>
          </a:xfrm>
          <a:prstGeom prst="rect">
            <a:avLst/>
          </a:prstGeom>
        </p:spPr>
        <p:txBody>
          <a:bodyPr spcFirstLastPara="1" wrap="square" lIns="91425" tIns="91425" rIns="91425" bIns="91425" anchor="t" anchorCtr="0">
            <a:normAutofit fontScale="92500"/>
          </a:bodyPr>
          <a:lstStyle/>
          <a:p>
            <a:pPr marL="0" lvl="0" indent="0" algn="l" rtl="0">
              <a:lnSpc>
                <a:spcPct val="115000"/>
              </a:lnSpc>
              <a:spcBef>
                <a:spcPts val="0"/>
              </a:spcBef>
              <a:spcAft>
                <a:spcPts val="0"/>
              </a:spcAft>
              <a:buNone/>
            </a:pPr>
            <a:r>
              <a:rPr lang="en" dirty="0"/>
              <a:t>Limitation: </a:t>
            </a:r>
            <a:endParaRPr dirty="0"/>
          </a:p>
          <a:p>
            <a:pPr marL="457200" lvl="0" indent="-311150" algn="l" rtl="0">
              <a:lnSpc>
                <a:spcPct val="115000"/>
              </a:lnSpc>
              <a:spcBef>
                <a:spcPts val="1200"/>
              </a:spcBef>
              <a:spcAft>
                <a:spcPts val="0"/>
              </a:spcAft>
              <a:buSzPts val="1300"/>
              <a:buChar char="●"/>
            </a:pPr>
            <a:r>
              <a:rPr lang="en" dirty="0"/>
              <a:t>So far, this model can only consider about the stadium capacity, price, and game. However, as a huge sports events, there are lots of consideration on schedule like sponsorship, advertisement, city arrangement. This model does not consider these features. </a:t>
            </a:r>
            <a:endParaRPr dirty="0"/>
          </a:p>
          <a:p>
            <a:pPr marL="457200" lvl="0" indent="-311150" algn="l" rtl="0">
              <a:lnSpc>
                <a:spcPct val="115000"/>
              </a:lnSpc>
              <a:spcBef>
                <a:spcPts val="0"/>
              </a:spcBef>
              <a:spcAft>
                <a:spcPts val="0"/>
              </a:spcAft>
              <a:buSzPts val="1300"/>
              <a:buChar char="●"/>
            </a:pPr>
            <a:r>
              <a:rPr lang="en" dirty="0"/>
              <a:t>Some basic constraints did not show on the python program. Such as how often stadiums are utilized, or which games a particular stadium must host. </a:t>
            </a:r>
            <a:endParaRPr dirty="0"/>
          </a:p>
          <a:p>
            <a:pPr marL="457200" lvl="0" indent="-311150" algn="l" rtl="0">
              <a:lnSpc>
                <a:spcPct val="115000"/>
              </a:lnSpc>
              <a:spcBef>
                <a:spcPts val="0"/>
              </a:spcBef>
              <a:spcAft>
                <a:spcPts val="0"/>
              </a:spcAft>
              <a:buSzPts val="1300"/>
              <a:buChar char="●"/>
            </a:pPr>
            <a:r>
              <a:rPr lang="en" dirty="0"/>
              <a:t>The constraint of host country. So far, the program cannot reasonably distribute the game of the three host countries.</a:t>
            </a:r>
            <a:r>
              <a:rPr lang="zh-CN" altLang="en-US" dirty="0"/>
              <a:t> </a:t>
            </a:r>
            <a:r>
              <a:rPr lang="en" dirty="0"/>
              <a:t>In theory, we hope that the 16 venues in the three countries will distribute important games reasonably</a:t>
            </a:r>
            <a:r>
              <a:rPr lang="en-US" altLang="zh-CN" dirty="0"/>
              <a:t>.</a:t>
            </a:r>
            <a:endParaRPr dirty="0"/>
          </a:p>
        </p:txBody>
      </p:sp>
      <p:sp>
        <p:nvSpPr>
          <p:cNvPr id="174" name="Google Shape;174;p25"/>
          <p:cNvSpPr txBox="1"/>
          <p:nvPr/>
        </p:nvSpPr>
        <p:spPr>
          <a:xfrm>
            <a:off x="4571875" y="1292391"/>
            <a:ext cx="4325635" cy="386256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dirty="0">
                <a:solidFill>
                  <a:schemeClr val="accent1"/>
                </a:solidFill>
                <a:latin typeface="Lato"/>
                <a:ea typeface="Lato"/>
                <a:cs typeface="Lato"/>
                <a:sym typeface="Lato"/>
              </a:rPr>
              <a:t>Improvement: </a:t>
            </a:r>
            <a:endParaRPr sz="1200" dirty="0">
              <a:solidFill>
                <a:schemeClr val="accent1"/>
              </a:solidFill>
              <a:latin typeface="Lato"/>
              <a:ea typeface="Lato"/>
              <a:cs typeface="Lato"/>
              <a:sym typeface="Lato"/>
            </a:endParaRPr>
          </a:p>
          <a:p>
            <a:pPr marL="457200" lvl="0" indent="-311150" algn="l" rtl="0">
              <a:lnSpc>
                <a:spcPct val="115000"/>
              </a:lnSpc>
              <a:spcBef>
                <a:spcPts val="120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In the python model, If I have more time and information updates, I also need to increase the limit on the frequency and span of games in a single venue. For example, I don't want to have stadium that will host consecutive games or all group stage matches or important round matches.</a:t>
            </a:r>
            <a:endParaRPr sz="1200" dirty="0">
              <a:solidFill>
                <a:schemeClr val="accent1"/>
              </a:solidFill>
              <a:latin typeface="Lato"/>
              <a:ea typeface="Lato"/>
              <a:cs typeface="Lato"/>
              <a:sym typeface="Lato"/>
            </a:endParaRPr>
          </a:p>
          <a:p>
            <a:pPr marL="457200" lvl="0" indent="-311150" algn="l" rtl="0">
              <a:lnSpc>
                <a:spcPct val="115000"/>
              </a:lnSpc>
              <a:spcBef>
                <a:spcPts val="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For both Excel and Python, I would also like adjust the presentation of the results, for example converting the existing results into a full time list for easier understanding by the user. </a:t>
            </a:r>
            <a:endParaRPr sz="1200" dirty="0">
              <a:solidFill>
                <a:schemeClr val="accent1"/>
              </a:solidFill>
              <a:latin typeface="Lato"/>
              <a:ea typeface="Lato"/>
              <a:cs typeface="Lato"/>
              <a:sym typeface="Lato"/>
            </a:endParaRPr>
          </a:p>
          <a:p>
            <a:pPr marL="457200" lvl="0" indent="-311150" algn="l" rtl="0">
              <a:lnSpc>
                <a:spcPct val="115000"/>
              </a:lnSpc>
              <a:spcBef>
                <a:spcPts val="0"/>
              </a:spcBef>
              <a:spcAft>
                <a:spcPts val="0"/>
              </a:spcAft>
              <a:buClr>
                <a:schemeClr val="accent1"/>
              </a:buClr>
              <a:buSzPts val="1300"/>
              <a:buFont typeface="Lato"/>
              <a:buChar char="●"/>
            </a:pPr>
            <a:r>
              <a:rPr lang="en" sz="1200" dirty="0">
                <a:solidFill>
                  <a:schemeClr val="accent1"/>
                </a:solidFill>
                <a:latin typeface="Lato"/>
                <a:ea typeface="Lato"/>
                <a:cs typeface="Lato"/>
                <a:sym typeface="Lato"/>
              </a:rPr>
              <a:t>If I have time, I would also like to build ancillary models of sponsorships, advertising and other potential influences on the schedule, which would make the whole model more realistic and complete.</a:t>
            </a:r>
            <a:endParaRPr sz="1200" dirty="0">
              <a:solidFill>
                <a:schemeClr val="accent1"/>
              </a:solidFill>
              <a:latin typeface="Lato"/>
              <a:ea typeface="Lato"/>
              <a:cs typeface="Lato"/>
              <a:sym typeface="Lato"/>
            </a:endParaRPr>
          </a:p>
          <a:p>
            <a:pPr marL="0" lvl="0" indent="0" algn="l" rtl="0">
              <a:spcBef>
                <a:spcPts val="1200"/>
              </a:spcBef>
              <a:spcAft>
                <a:spcPts val="0"/>
              </a:spcAft>
              <a:buNone/>
            </a:pPr>
            <a:endParaRPr sz="1200" dirty="0">
              <a:latin typeface="Lato"/>
              <a:ea typeface="Lato"/>
              <a:cs typeface="Lato"/>
              <a:sym typeface="Lato"/>
            </a:endParaRPr>
          </a:p>
        </p:txBody>
      </p:sp>
      <p:pic>
        <p:nvPicPr>
          <p:cNvPr id="175" name="Google Shape;175;p25"/>
          <p:cNvPicPr preferRelativeResize="0"/>
          <p:nvPr/>
        </p:nvPicPr>
        <p:blipFill>
          <a:blip r:embed="rId3">
            <a:alphaModFix/>
          </a:blip>
          <a:stretch>
            <a:fillRect/>
          </a:stretch>
        </p:blipFill>
        <p:spPr>
          <a:xfrm>
            <a:off x="6988551" y="491909"/>
            <a:ext cx="1425999" cy="11561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727650" y="5978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Supporting Files</a:t>
            </a:r>
            <a:endParaRPr dirty="0"/>
          </a:p>
        </p:txBody>
      </p:sp>
      <p:sp>
        <p:nvSpPr>
          <p:cNvPr id="181" name="Google Shape;181;p26"/>
          <p:cNvSpPr txBox="1">
            <a:spLocks noGrp="1"/>
          </p:cNvSpPr>
          <p:nvPr>
            <p:ph type="body" idx="1"/>
          </p:nvPr>
        </p:nvSpPr>
        <p:spPr>
          <a:xfrm>
            <a:off x="347100" y="1174713"/>
            <a:ext cx="4224900" cy="36306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zh-CN" altLang="en-US" dirty="0"/>
              <a:t>  </a:t>
            </a:r>
            <a:r>
              <a:rPr lang="en" dirty="0"/>
              <a:t>The research information and the Excel Dataset. </a:t>
            </a:r>
            <a:endParaRPr dirty="0"/>
          </a:p>
          <a:p>
            <a:pPr marL="457200" lvl="0" indent="-311150" algn="l" rtl="0">
              <a:lnSpc>
                <a:spcPct val="150000"/>
              </a:lnSpc>
              <a:spcBef>
                <a:spcPts val="1200"/>
              </a:spcBef>
              <a:spcAft>
                <a:spcPts val="0"/>
              </a:spcAft>
              <a:buSzPts val="1300"/>
              <a:buChar char="●"/>
            </a:pPr>
            <a:r>
              <a:rPr lang="en" dirty="0"/>
              <a:t>All the research information resources will be put in the references page. </a:t>
            </a:r>
            <a:endParaRPr dirty="0"/>
          </a:p>
          <a:p>
            <a:pPr marL="457200" lvl="0" indent="-311150" algn="l" rtl="0">
              <a:lnSpc>
                <a:spcPct val="150000"/>
              </a:lnSpc>
              <a:spcBef>
                <a:spcPts val="0"/>
              </a:spcBef>
              <a:spcAft>
                <a:spcPts val="0"/>
              </a:spcAft>
              <a:buSzPts val="1300"/>
              <a:buChar char="●"/>
            </a:pPr>
            <a:r>
              <a:rPr lang="en" dirty="0"/>
              <a:t>As we mentioned before, the python need to used with the dataset with lots of information, and that is the most important supporting files for the optimization program. </a:t>
            </a:r>
            <a:endParaRPr dirty="0"/>
          </a:p>
          <a:p>
            <a:pPr marL="457200" lvl="0" indent="-311150" algn="l" rtl="0">
              <a:lnSpc>
                <a:spcPct val="150000"/>
              </a:lnSpc>
              <a:spcBef>
                <a:spcPts val="0"/>
              </a:spcBef>
              <a:spcAft>
                <a:spcPts val="0"/>
              </a:spcAft>
              <a:buSzPts val="1300"/>
              <a:buChar char="●"/>
            </a:pPr>
            <a:r>
              <a:rPr lang="en" dirty="0"/>
              <a:t>As we can see from the right, there are two example of the dataset which are the stadium information with capacity and least game need to host. Also, we have the game information with it estimated price.</a:t>
            </a:r>
            <a:endParaRPr dirty="0"/>
          </a:p>
        </p:txBody>
      </p:sp>
      <p:pic>
        <p:nvPicPr>
          <p:cNvPr id="182" name="Google Shape;182;p26"/>
          <p:cNvPicPr preferRelativeResize="0"/>
          <p:nvPr/>
        </p:nvPicPr>
        <p:blipFill>
          <a:blip r:embed="rId3">
            <a:alphaModFix/>
          </a:blip>
          <a:stretch>
            <a:fillRect/>
          </a:stretch>
        </p:blipFill>
        <p:spPr>
          <a:xfrm>
            <a:off x="7179375" y="1280575"/>
            <a:ext cx="1888500" cy="3418876"/>
          </a:xfrm>
          <a:prstGeom prst="rect">
            <a:avLst/>
          </a:prstGeom>
          <a:noFill/>
          <a:ln>
            <a:noFill/>
          </a:ln>
        </p:spPr>
      </p:pic>
      <p:pic>
        <p:nvPicPr>
          <p:cNvPr id="183" name="Google Shape;183;p26"/>
          <p:cNvPicPr preferRelativeResize="0"/>
          <p:nvPr/>
        </p:nvPicPr>
        <p:blipFill>
          <a:blip r:embed="rId4">
            <a:alphaModFix/>
          </a:blip>
          <a:stretch>
            <a:fillRect/>
          </a:stretch>
        </p:blipFill>
        <p:spPr>
          <a:xfrm>
            <a:off x="4699746" y="1866325"/>
            <a:ext cx="2351882" cy="22473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729450" y="6245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References:</a:t>
            </a:r>
            <a:endParaRPr/>
          </a:p>
        </p:txBody>
      </p:sp>
      <p:sp>
        <p:nvSpPr>
          <p:cNvPr id="189" name="Google Shape;189;p27"/>
          <p:cNvSpPr txBox="1">
            <a:spLocks noGrp="1"/>
          </p:cNvSpPr>
          <p:nvPr>
            <p:ph type="body" idx="1"/>
          </p:nvPr>
        </p:nvSpPr>
        <p:spPr>
          <a:xfrm>
            <a:off x="729450" y="1278217"/>
            <a:ext cx="7688700" cy="3058500"/>
          </a:xfrm>
          <a:prstGeom prst="rect">
            <a:avLst/>
          </a:prstGeom>
        </p:spPr>
        <p:txBody>
          <a:bodyPr spcFirstLastPara="1" wrap="square" lIns="91425" tIns="91425" rIns="91425" bIns="91425" anchor="t" anchorCtr="0">
            <a:noAutofit/>
          </a:bodyPr>
          <a:lstStyle/>
          <a:p>
            <a:pPr marL="171450" indent="-171450">
              <a:lnSpc>
                <a:spcPct val="150000"/>
              </a:lnSpc>
            </a:pPr>
            <a:r>
              <a:rPr lang="en" sz="1200" u="sng" dirty="0">
                <a:solidFill>
                  <a:schemeClr val="hlink"/>
                </a:solidFill>
                <a:latin typeface="Arial"/>
                <a:ea typeface="Arial"/>
                <a:cs typeface="Arial"/>
                <a:sym typeface="Arial"/>
                <a:hlinkClick r:id="rId3"/>
              </a:rPr>
              <a:t>https://soccer.nbcsports.com/2022/12/15/2026-world-cup-venues-which-cities-will-host-in-usa-canada-mexico/</a:t>
            </a:r>
            <a:endParaRPr sz="1200" dirty="0"/>
          </a:p>
          <a:p>
            <a:pPr marL="171450" indent="-171450">
              <a:lnSpc>
                <a:spcPct val="150000"/>
              </a:lnSpc>
              <a:spcBef>
                <a:spcPts val="1200"/>
              </a:spcBef>
            </a:pPr>
            <a:r>
              <a:rPr lang="en" sz="1200" u="sng" dirty="0">
                <a:solidFill>
                  <a:schemeClr val="hlink"/>
                </a:solidFill>
                <a:latin typeface="Arial"/>
                <a:ea typeface="Arial"/>
                <a:cs typeface="Arial"/>
                <a:sym typeface="Arial"/>
                <a:hlinkClick r:id="rId4"/>
              </a:rPr>
              <a:t>https://www.sportingnews.com/us/soccer/news/world-cup-2026-host-cities-fifa-stadium-usa-canada-mexico/unapmka5z2tmlcz0rkrrau5q</a:t>
            </a:r>
            <a:endParaRPr sz="1200" dirty="0"/>
          </a:p>
          <a:p>
            <a:pPr marL="171450" indent="-171450">
              <a:lnSpc>
                <a:spcPct val="150000"/>
              </a:lnSpc>
              <a:spcBef>
                <a:spcPts val="1200"/>
              </a:spcBef>
            </a:pPr>
            <a:r>
              <a:rPr lang="en" sz="1200" u="sng" dirty="0">
                <a:solidFill>
                  <a:schemeClr val="hlink"/>
                </a:solidFill>
                <a:latin typeface="Arial"/>
                <a:ea typeface="Arial"/>
                <a:cs typeface="Arial"/>
                <a:sym typeface="Arial"/>
                <a:hlinkClick r:id="rId5"/>
              </a:rPr>
              <a:t>https://www.fifa.com/fifaplus/en/articles/ticket-prices-en</a:t>
            </a:r>
            <a:endParaRPr sz="1200" dirty="0"/>
          </a:p>
          <a:p>
            <a:pPr marL="171450" indent="-171450">
              <a:lnSpc>
                <a:spcPct val="150000"/>
              </a:lnSpc>
              <a:spcBef>
                <a:spcPts val="1200"/>
              </a:spcBef>
            </a:pPr>
            <a:r>
              <a:rPr lang="en" sz="1200" u="sng" dirty="0">
                <a:solidFill>
                  <a:schemeClr val="hlink"/>
                </a:solidFill>
                <a:latin typeface="Arial"/>
                <a:ea typeface="Arial"/>
                <a:cs typeface="Arial"/>
                <a:sym typeface="Arial"/>
                <a:hlinkClick r:id="rId6"/>
              </a:rPr>
              <a:t>https://digitalhub.fifa.com/m/7aefe2d8cee025b2/original/FWC-2022-Match-Schedule-281122.pdf</a:t>
            </a:r>
            <a:endParaRPr sz="1200" dirty="0"/>
          </a:p>
          <a:p>
            <a:pPr marL="171450" indent="-171450">
              <a:lnSpc>
                <a:spcPct val="150000"/>
              </a:lnSpc>
              <a:spcBef>
                <a:spcPts val="1200"/>
              </a:spcBef>
            </a:pPr>
            <a:r>
              <a:rPr lang="en" sz="1200" u="sng" dirty="0">
                <a:solidFill>
                  <a:schemeClr val="hlink"/>
                </a:solidFill>
                <a:latin typeface="Arial"/>
                <a:ea typeface="Arial"/>
                <a:cs typeface="Arial"/>
                <a:sym typeface="Arial"/>
                <a:hlinkClick r:id="rId7"/>
              </a:rPr>
              <a:t>https://bleacherreport.com/articles/2776110-world-cup-schedule-2018-full-fixtures-and-kick-off-times-for-every-match</a:t>
            </a:r>
            <a:endParaRPr sz="1200" dirty="0"/>
          </a:p>
          <a:p>
            <a:pPr marL="171450" indent="-171450">
              <a:lnSpc>
                <a:spcPct val="150000"/>
              </a:lnSpc>
              <a:spcBef>
                <a:spcPts val="1200"/>
              </a:spcBef>
              <a:spcAft>
                <a:spcPts val="1200"/>
              </a:spcAft>
            </a:pPr>
            <a:r>
              <a:rPr lang="en" sz="1200" u="sng" dirty="0">
                <a:solidFill>
                  <a:schemeClr val="hlink"/>
                </a:solidFill>
                <a:latin typeface="Arial"/>
                <a:ea typeface="Arial"/>
                <a:cs typeface="Arial"/>
                <a:sym typeface="Arial"/>
                <a:hlinkClick r:id="rId8"/>
              </a:rPr>
              <a:t>https://www.theguardian.com/football/2018/jun/13/three-hosts-48-teams-how-the-2026-world-cup-will-work-united</a:t>
            </a:r>
            <a:endParaRPr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7650" y="6245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Fifa World Cup &amp; 2026 US | Canada | Mexico</a:t>
            </a:r>
            <a:endParaRPr/>
          </a:p>
        </p:txBody>
      </p:sp>
      <p:sp>
        <p:nvSpPr>
          <p:cNvPr id="94" name="Google Shape;94;p14"/>
          <p:cNvSpPr txBox="1">
            <a:spLocks noGrp="1"/>
          </p:cNvSpPr>
          <p:nvPr>
            <p:ph type="body" idx="1"/>
          </p:nvPr>
        </p:nvSpPr>
        <p:spPr>
          <a:xfrm>
            <a:off x="603050" y="1390663"/>
            <a:ext cx="4638300" cy="34260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The biggest and most famous sports event in the world. It’s soccer (or football)!!</a:t>
            </a:r>
            <a:endParaRPr sz="1400"/>
          </a:p>
          <a:p>
            <a:pPr marL="457200" lvl="0" indent="-317500" algn="l" rtl="0">
              <a:lnSpc>
                <a:spcPct val="150000"/>
              </a:lnSpc>
              <a:spcBef>
                <a:spcPts val="0"/>
              </a:spcBef>
              <a:spcAft>
                <a:spcPts val="0"/>
              </a:spcAft>
              <a:buSzPts val="1400"/>
              <a:buChar char="●"/>
            </a:pPr>
            <a:r>
              <a:rPr lang="en" sz="1400"/>
              <a:t>Teams from countries on five continents, a sports party for people all over the world</a:t>
            </a:r>
            <a:endParaRPr sz="1400"/>
          </a:p>
          <a:p>
            <a:pPr marL="457200" lvl="0" indent="-317500" algn="l" rtl="0">
              <a:lnSpc>
                <a:spcPct val="150000"/>
              </a:lnSpc>
              <a:spcBef>
                <a:spcPts val="0"/>
              </a:spcBef>
              <a:spcAft>
                <a:spcPts val="0"/>
              </a:spcAft>
              <a:buSzPts val="1400"/>
              <a:buChar char="●"/>
            </a:pPr>
            <a:r>
              <a:rPr lang="en" sz="1400"/>
              <a:t>The 2022 Qatar World Cup, which is currently in full swing, has reached the semi-finals, and this will undoubtedly remind people of the next World Cup in 2026.</a:t>
            </a:r>
            <a:endParaRPr sz="1400"/>
          </a:p>
          <a:p>
            <a:pPr marL="457200" lvl="0" indent="-317500" algn="l" rtl="0">
              <a:lnSpc>
                <a:spcPct val="150000"/>
              </a:lnSpc>
              <a:spcBef>
                <a:spcPts val="0"/>
              </a:spcBef>
              <a:spcAft>
                <a:spcPts val="0"/>
              </a:spcAft>
              <a:buSzPts val="1400"/>
              <a:buChar char="●"/>
            </a:pPr>
            <a:r>
              <a:rPr lang="en" sz="1400"/>
              <a:t>It’s the first world cup in North America and it’s first time that the world cup will have 48 teams!</a:t>
            </a:r>
            <a:endParaRPr sz="1400"/>
          </a:p>
          <a:p>
            <a:pPr marL="0" lvl="0" indent="0" algn="l" rtl="0">
              <a:lnSpc>
                <a:spcPct val="150000"/>
              </a:lnSpc>
              <a:spcBef>
                <a:spcPts val="1200"/>
              </a:spcBef>
              <a:spcAft>
                <a:spcPts val="1200"/>
              </a:spcAft>
              <a:buNone/>
            </a:pPr>
            <a:endParaRPr sz="1400"/>
          </a:p>
        </p:txBody>
      </p:sp>
      <p:pic>
        <p:nvPicPr>
          <p:cNvPr id="3" name="Picture 2" descr="Logo, company name&#10;&#10;Description automatically generated">
            <a:extLst>
              <a:ext uri="{FF2B5EF4-FFF2-40B4-BE49-F238E27FC236}">
                <a16:creationId xmlns:a16="http://schemas.microsoft.com/office/drawing/2014/main" id="{2178F3A0-2BA8-C8E6-093E-632DAF0E3DB1}"/>
              </a:ext>
            </a:extLst>
          </p:cNvPr>
          <p:cNvPicPr>
            <a:picLocks noChangeAspect="1"/>
          </p:cNvPicPr>
          <p:nvPr/>
        </p:nvPicPr>
        <p:blipFill>
          <a:blip r:embed="rId3"/>
          <a:stretch>
            <a:fillRect/>
          </a:stretch>
        </p:blipFill>
        <p:spPr>
          <a:xfrm>
            <a:off x="6025277" y="1091569"/>
            <a:ext cx="2864282" cy="365842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727650" y="6067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2026 World Cup Schedule &amp; Ticket Revenue</a:t>
            </a:r>
            <a:endParaRPr/>
          </a:p>
        </p:txBody>
      </p:sp>
      <p:sp>
        <p:nvSpPr>
          <p:cNvPr id="100" name="Google Shape;100;p15"/>
          <p:cNvSpPr txBox="1">
            <a:spLocks noGrp="1"/>
          </p:cNvSpPr>
          <p:nvPr>
            <p:ph type="body" idx="1"/>
          </p:nvPr>
        </p:nvSpPr>
        <p:spPr>
          <a:xfrm>
            <a:off x="569275" y="1299200"/>
            <a:ext cx="4680900" cy="31947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The 2022 Qatar World cup is the last World Cup that has 32 teams and 64 games. </a:t>
            </a:r>
            <a:endParaRPr sz="1400"/>
          </a:p>
          <a:p>
            <a:pPr marL="457200" lvl="0" indent="-317500" algn="l" rtl="0">
              <a:lnSpc>
                <a:spcPct val="150000"/>
              </a:lnSpc>
              <a:spcBef>
                <a:spcPts val="0"/>
              </a:spcBef>
              <a:spcAft>
                <a:spcPts val="0"/>
              </a:spcAft>
              <a:buSzPts val="1400"/>
              <a:buChar char="●"/>
            </a:pPr>
            <a:r>
              <a:rPr lang="en" sz="1400"/>
              <a:t>For the first time in forever, the world cup will have 48 teams and 80 games in 2026. </a:t>
            </a:r>
            <a:endParaRPr sz="1400"/>
          </a:p>
          <a:p>
            <a:pPr marL="457200" lvl="0" indent="-317500" algn="l" rtl="0">
              <a:lnSpc>
                <a:spcPct val="150000"/>
              </a:lnSpc>
              <a:spcBef>
                <a:spcPts val="0"/>
              </a:spcBef>
              <a:spcAft>
                <a:spcPts val="0"/>
              </a:spcAft>
              <a:buSzPts val="1400"/>
              <a:buChar char="●"/>
            </a:pPr>
            <a:r>
              <a:rPr lang="en" sz="1400"/>
              <a:t>Nobody knows how 80 games will be scheduled in 32 days and how to distribute the 16 stadiums. </a:t>
            </a:r>
            <a:endParaRPr sz="1400"/>
          </a:p>
          <a:p>
            <a:pPr marL="457200" lvl="0" indent="-317500" algn="l" rtl="0">
              <a:lnSpc>
                <a:spcPct val="150000"/>
              </a:lnSpc>
              <a:spcBef>
                <a:spcPts val="0"/>
              </a:spcBef>
              <a:spcAft>
                <a:spcPts val="0"/>
              </a:spcAft>
              <a:buSzPts val="1400"/>
              <a:buChar char="●"/>
            </a:pPr>
            <a:r>
              <a:rPr lang="en" sz="1400"/>
              <a:t>The Fifa and the 2026 World cup committee also want to maximize ticket revenue.  </a:t>
            </a:r>
            <a:endParaRPr sz="1400"/>
          </a:p>
          <a:p>
            <a:pPr marL="457200" lvl="0" indent="-317500" algn="l" rtl="0">
              <a:lnSpc>
                <a:spcPct val="150000"/>
              </a:lnSpc>
              <a:spcBef>
                <a:spcPts val="0"/>
              </a:spcBef>
              <a:spcAft>
                <a:spcPts val="0"/>
              </a:spcAft>
              <a:buSzPts val="1400"/>
              <a:buChar char="●"/>
            </a:pPr>
            <a:r>
              <a:rPr lang="en" sz="1400"/>
              <a:t>An optimization model for potential game schedules and maximizing ticket revenue is essential and helpful!!  </a:t>
            </a:r>
            <a:endParaRPr sz="1400"/>
          </a:p>
        </p:txBody>
      </p:sp>
      <p:pic>
        <p:nvPicPr>
          <p:cNvPr id="101" name="Google Shape;101;p15"/>
          <p:cNvPicPr preferRelativeResize="0"/>
          <p:nvPr/>
        </p:nvPicPr>
        <p:blipFill>
          <a:blip r:embed="rId3">
            <a:alphaModFix/>
          </a:blip>
          <a:stretch>
            <a:fillRect/>
          </a:stretch>
        </p:blipFill>
        <p:spPr>
          <a:xfrm>
            <a:off x="5574625" y="1352600"/>
            <a:ext cx="2957399" cy="35298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7650" y="614175"/>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 MILP Optimization Program</a:t>
            </a:r>
            <a:endParaRPr/>
          </a:p>
        </p:txBody>
      </p:sp>
      <p:sp>
        <p:nvSpPr>
          <p:cNvPr id="107" name="Google Shape;107;p16"/>
          <p:cNvSpPr txBox="1">
            <a:spLocks noGrp="1"/>
          </p:cNvSpPr>
          <p:nvPr>
            <p:ph type="body" idx="1"/>
          </p:nvPr>
        </p:nvSpPr>
        <p:spPr>
          <a:xfrm>
            <a:off x="464250" y="1201300"/>
            <a:ext cx="8215500" cy="37908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0"/>
              </a:spcBef>
              <a:spcAft>
                <a:spcPts val="0"/>
              </a:spcAft>
              <a:buSzPts val="1100"/>
              <a:buChar char="●"/>
            </a:pPr>
            <a:r>
              <a:rPr lang="en" sz="1100" b="1" dirty="0"/>
              <a:t>Objective</a:t>
            </a:r>
            <a:r>
              <a:rPr lang="en" sz="1100" dirty="0"/>
              <a:t>: Maximize the Ticker revenue</a:t>
            </a:r>
            <a:endParaRPr sz="1100" dirty="0"/>
          </a:p>
          <a:p>
            <a:pPr marL="914400" lvl="1" indent="-298450" algn="l" rtl="0">
              <a:lnSpc>
                <a:spcPct val="150000"/>
              </a:lnSpc>
              <a:spcBef>
                <a:spcPts val="0"/>
              </a:spcBef>
              <a:spcAft>
                <a:spcPts val="0"/>
              </a:spcAft>
              <a:buSzPts val="1100"/>
              <a:buChar char="○"/>
            </a:pPr>
            <a:r>
              <a:rPr lang="en" dirty="0"/>
              <a:t>Through my research, I already have an estimated average ticket price for all 80 games based on the ticket price of the 2022 World Cup; the 16 stadiums’ capacity. </a:t>
            </a:r>
            <a:endParaRPr dirty="0"/>
          </a:p>
          <a:p>
            <a:pPr marL="914400" lvl="1" indent="-298450" algn="l" rtl="0">
              <a:lnSpc>
                <a:spcPct val="150000"/>
              </a:lnSpc>
              <a:spcBef>
                <a:spcPts val="0"/>
              </a:spcBef>
              <a:spcAft>
                <a:spcPts val="0"/>
              </a:spcAft>
              <a:buSzPts val="1100"/>
              <a:buChar char="○"/>
            </a:pPr>
            <a:r>
              <a:rPr lang="en" dirty="0"/>
              <a:t>We want to use these data to maximize ticket revenue while have an complete schedule. </a:t>
            </a:r>
            <a:r>
              <a:rPr lang="en" b="1" dirty="0"/>
              <a:t>For the total revenue, we multiply the capacity with ticket price of every game the stadium will hold, then sum all the stadiums’ revenue.</a:t>
            </a:r>
            <a:endParaRPr b="1" dirty="0"/>
          </a:p>
          <a:p>
            <a:pPr marL="457200" lvl="0" indent="-311150" algn="l" rtl="0">
              <a:lnSpc>
                <a:spcPct val="150000"/>
              </a:lnSpc>
              <a:spcBef>
                <a:spcPts val="0"/>
              </a:spcBef>
              <a:spcAft>
                <a:spcPts val="0"/>
              </a:spcAft>
              <a:buSzPts val="1300"/>
              <a:buChar char="●"/>
            </a:pPr>
            <a:r>
              <a:rPr lang="en" sz="1100" b="1" dirty="0"/>
              <a:t>Decision variables</a:t>
            </a:r>
            <a:r>
              <a:rPr lang="en" sz="1100" dirty="0"/>
              <a:t>: An 16(Stadium)*80(Game) binary table </a:t>
            </a:r>
            <a:endParaRPr sz="1100" dirty="0"/>
          </a:p>
          <a:p>
            <a:pPr marL="914400" lvl="1" indent="-298450" algn="l" rtl="0">
              <a:lnSpc>
                <a:spcPct val="150000"/>
              </a:lnSpc>
              <a:spcBef>
                <a:spcPts val="0"/>
              </a:spcBef>
              <a:spcAft>
                <a:spcPts val="0"/>
              </a:spcAft>
              <a:buSzPts val="1100"/>
              <a:buChar char="○"/>
            </a:pPr>
            <a:r>
              <a:rPr lang="en" dirty="0"/>
              <a:t>For each one little box of the 1,280 table, 1 means the game will be held on this stadium, 0 means the game will not be held on this stadium. </a:t>
            </a:r>
            <a:endParaRPr dirty="0"/>
          </a:p>
          <a:p>
            <a:pPr marL="457200" lvl="0" indent="-298450" algn="l" rtl="0">
              <a:lnSpc>
                <a:spcPct val="150000"/>
              </a:lnSpc>
              <a:spcBef>
                <a:spcPts val="0"/>
              </a:spcBef>
              <a:spcAft>
                <a:spcPts val="0"/>
              </a:spcAft>
              <a:buSzPts val="1100"/>
              <a:buChar char="●"/>
            </a:pPr>
            <a:r>
              <a:rPr lang="en" sz="1100" b="1" dirty="0"/>
              <a:t>Constraints</a:t>
            </a:r>
            <a:r>
              <a:rPr lang="en" sz="1100" dirty="0"/>
              <a:t>: A lot</a:t>
            </a:r>
            <a:endParaRPr sz="1100" dirty="0"/>
          </a:p>
          <a:p>
            <a:pPr marL="914400" lvl="1" indent="-298450" algn="l" rtl="0">
              <a:lnSpc>
                <a:spcPct val="150000"/>
              </a:lnSpc>
              <a:spcBef>
                <a:spcPts val="0"/>
              </a:spcBef>
              <a:spcAft>
                <a:spcPts val="0"/>
              </a:spcAft>
              <a:buSzPts val="1100"/>
              <a:buChar char="○"/>
            </a:pPr>
            <a:r>
              <a:rPr lang="en" dirty="0"/>
              <a:t>Each game can only been held in one stadium and 80 games in total. </a:t>
            </a:r>
            <a:endParaRPr dirty="0"/>
          </a:p>
          <a:p>
            <a:pPr marL="914400" lvl="1" indent="-298450" algn="l" rtl="0">
              <a:lnSpc>
                <a:spcPct val="150000"/>
              </a:lnSpc>
              <a:spcBef>
                <a:spcPts val="0"/>
              </a:spcBef>
              <a:spcAft>
                <a:spcPts val="0"/>
              </a:spcAft>
              <a:buSzPts val="1100"/>
              <a:buChar char="○"/>
            </a:pPr>
            <a:r>
              <a:rPr lang="en" dirty="0"/>
              <a:t>Each stadium in Canada should have at least 5 games; each stadium in Mexico should have at least 3 games and Estadio Azteca should have at least 4; and each stadium in the US should have at least 4 games. </a:t>
            </a:r>
            <a:endParaRPr dirty="0"/>
          </a:p>
          <a:p>
            <a:pPr marL="914400" lvl="1" indent="-298450" algn="l" rtl="0">
              <a:lnSpc>
                <a:spcPct val="150000"/>
              </a:lnSpc>
              <a:spcBef>
                <a:spcPts val="0"/>
              </a:spcBef>
              <a:spcAft>
                <a:spcPts val="0"/>
              </a:spcAft>
              <a:buSzPts val="1100"/>
              <a:buChar char="○"/>
            </a:pPr>
            <a:r>
              <a:rPr lang="en" b="1" i="1" dirty="0"/>
              <a:t>For Excel example</a:t>
            </a:r>
            <a:r>
              <a:rPr lang="en" dirty="0"/>
              <a:t>, we only show a schedule in the first two days</a:t>
            </a:r>
            <a:endParaRPr dirty="0"/>
          </a:p>
          <a:p>
            <a:pPr marL="1371600" lvl="2" indent="-298450" algn="l" rtl="0">
              <a:lnSpc>
                <a:spcPct val="150000"/>
              </a:lnSpc>
              <a:spcBef>
                <a:spcPts val="0"/>
              </a:spcBef>
              <a:spcAft>
                <a:spcPts val="0"/>
              </a:spcAft>
              <a:buSzPts val="1100"/>
              <a:buChar char="■"/>
            </a:pPr>
            <a:r>
              <a:rPr lang="en" dirty="0"/>
              <a:t>Each country should have a game in the opening day with total 3 games in the opening day. </a:t>
            </a:r>
            <a:endParaRPr dirty="0"/>
          </a:p>
          <a:p>
            <a:pPr marL="1371600" lvl="2" indent="-298450" algn="l" rtl="0">
              <a:lnSpc>
                <a:spcPct val="150000"/>
              </a:lnSpc>
              <a:spcBef>
                <a:spcPts val="0"/>
              </a:spcBef>
              <a:spcAft>
                <a:spcPts val="0"/>
              </a:spcAft>
              <a:buSzPts val="1100"/>
              <a:buChar char="■"/>
            </a:pPr>
            <a:r>
              <a:rPr lang="en" dirty="0"/>
              <a:t>Each stadium cannot hold more than 1 game in the first two days. </a:t>
            </a:r>
            <a:endParaRPr dirty="0"/>
          </a:p>
        </p:txBody>
      </p:sp>
      <p:pic>
        <p:nvPicPr>
          <p:cNvPr id="108" name="Google Shape;108;p16"/>
          <p:cNvPicPr preferRelativeResize="0"/>
          <p:nvPr/>
        </p:nvPicPr>
        <p:blipFill>
          <a:blip r:embed="rId3">
            <a:alphaModFix/>
          </a:blip>
          <a:stretch>
            <a:fillRect/>
          </a:stretch>
        </p:blipFill>
        <p:spPr>
          <a:xfrm>
            <a:off x="7366450" y="614166"/>
            <a:ext cx="1723600" cy="877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729450" y="6067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Optimization Program: Excel &amp; Python</a:t>
            </a:r>
            <a:endParaRPr/>
          </a:p>
        </p:txBody>
      </p:sp>
      <p:sp>
        <p:nvSpPr>
          <p:cNvPr id="114" name="Google Shape;114;p17"/>
          <p:cNvSpPr txBox="1">
            <a:spLocks noGrp="1"/>
          </p:cNvSpPr>
          <p:nvPr>
            <p:ph type="body" idx="1"/>
          </p:nvPr>
        </p:nvSpPr>
        <p:spPr>
          <a:xfrm>
            <a:off x="560375" y="1325925"/>
            <a:ext cx="4600800" cy="3515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In this World Cup optimization Problem, we use both </a:t>
            </a:r>
            <a:r>
              <a:rPr lang="en" b="1" i="1"/>
              <a:t>Excel</a:t>
            </a:r>
            <a:r>
              <a:rPr lang="en"/>
              <a:t> and </a:t>
            </a:r>
            <a:r>
              <a:rPr lang="en" b="1" i="1"/>
              <a:t>Python</a:t>
            </a:r>
            <a:r>
              <a:rPr lang="en"/>
              <a:t>. </a:t>
            </a:r>
            <a:endParaRPr/>
          </a:p>
          <a:p>
            <a:pPr marL="457200" lvl="0" indent="-311150" algn="l" rtl="0">
              <a:spcBef>
                <a:spcPts val="0"/>
              </a:spcBef>
              <a:spcAft>
                <a:spcPts val="0"/>
              </a:spcAft>
              <a:buSzPts val="1300"/>
              <a:buChar char="●"/>
            </a:pPr>
            <a:r>
              <a:rPr lang="en"/>
              <a:t>Excel is used to solve an example:  partial but more specific schedule &amp; revenue problem. </a:t>
            </a:r>
            <a:endParaRPr/>
          </a:p>
          <a:p>
            <a:pPr marL="914400" lvl="1" indent="-311150" algn="l" rtl="0">
              <a:spcBef>
                <a:spcPts val="0"/>
              </a:spcBef>
              <a:spcAft>
                <a:spcPts val="0"/>
              </a:spcAft>
              <a:buSzPts val="1300"/>
              <a:buChar char="○"/>
            </a:pPr>
            <a:r>
              <a:rPr lang="en" sz="1300"/>
              <a:t>The World Cup opening day and second day.</a:t>
            </a:r>
            <a:endParaRPr sz="1300"/>
          </a:p>
          <a:p>
            <a:pPr marL="914400" lvl="1" indent="-311150" algn="l" rtl="0">
              <a:spcBef>
                <a:spcPts val="0"/>
              </a:spcBef>
              <a:spcAft>
                <a:spcPts val="0"/>
              </a:spcAft>
              <a:buSzPts val="1300"/>
              <a:buChar char="○"/>
            </a:pPr>
            <a:r>
              <a:rPr lang="en" sz="1300"/>
              <a:t>Different and more specific constraints.</a:t>
            </a:r>
            <a:endParaRPr sz="1300"/>
          </a:p>
          <a:p>
            <a:pPr marL="457200" lvl="0" indent="-311150" algn="l" rtl="0">
              <a:spcBef>
                <a:spcPts val="0"/>
              </a:spcBef>
              <a:spcAft>
                <a:spcPts val="0"/>
              </a:spcAft>
              <a:buSzPts val="1300"/>
              <a:buChar char="●"/>
            </a:pPr>
            <a:r>
              <a:rPr lang="en"/>
              <a:t>Python is used to solve the whole schedule &amp; revenue optimization problem. </a:t>
            </a:r>
            <a:endParaRPr/>
          </a:p>
          <a:p>
            <a:pPr marL="914400" lvl="1" indent="-311150" algn="l" rtl="0">
              <a:spcBef>
                <a:spcPts val="0"/>
              </a:spcBef>
              <a:spcAft>
                <a:spcPts val="0"/>
              </a:spcAft>
              <a:buSzPts val="1300"/>
              <a:buChar char="○"/>
            </a:pPr>
            <a:r>
              <a:rPr lang="en" sz="1300"/>
              <a:t>A 16*80 = 1280 table of decision variables is impossible to be solved by Excel Solver. </a:t>
            </a:r>
            <a:endParaRPr sz="1300"/>
          </a:p>
          <a:p>
            <a:pPr marL="914400" lvl="1" indent="-311150" algn="l" rtl="0">
              <a:spcBef>
                <a:spcPts val="0"/>
              </a:spcBef>
              <a:spcAft>
                <a:spcPts val="0"/>
              </a:spcAft>
              <a:buSzPts val="1300"/>
              <a:buChar char="○"/>
            </a:pPr>
            <a:r>
              <a:rPr lang="en" sz="1300"/>
              <a:t>Upload the World Cup stadium and game ticket data, then use the Python Pymol function to solve the optimization problem. </a:t>
            </a:r>
            <a:endParaRPr sz="1300"/>
          </a:p>
          <a:p>
            <a:pPr marL="914400" lvl="1" indent="-311150" algn="l" rtl="0">
              <a:spcBef>
                <a:spcPts val="0"/>
              </a:spcBef>
              <a:spcAft>
                <a:spcPts val="0"/>
              </a:spcAft>
              <a:buSzPts val="1300"/>
              <a:buChar char="○"/>
            </a:pPr>
            <a:r>
              <a:rPr lang="en" sz="1300"/>
              <a:t>The result will be a complete world cup schedule with the maximum ticket revenue. </a:t>
            </a:r>
            <a:endParaRPr sz="1300"/>
          </a:p>
        </p:txBody>
      </p:sp>
      <p:pic>
        <p:nvPicPr>
          <p:cNvPr id="115" name="Google Shape;115;p17"/>
          <p:cNvPicPr preferRelativeResize="0"/>
          <p:nvPr/>
        </p:nvPicPr>
        <p:blipFill>
          <a:blip r:embed="rId3">
            <a:alphaModFix/>
          </a:blip>
          <a:stretch>
            <a:fillRect/>
          </a:stretch>
        </p:blipFill>
        <p:spPr>
          <a:xfrm>
            <a:off x="7003225" y="2841162"/>
            <a:ext cx="2100999" cy="2302338"/>
          </a:xfrm>
          <a:prstGeom prst="rect">
            <a:avLst/>
          </a:prstGeom>
          <a:noFill/>
          <a:ln>
            <a:noFill/>
          </a:ln>
        </p:spPr>
      </p:pic>
      <p:pic>
        <p:nvPicPr>
          <p:cNvPr id="116" name="Google Shape;116;p17"/>
          <p:cNvPicPr preferRelativeResize="0"/>
          <p:nvPr/>
        </p:nvPicPr>
        <p:blipFill>
          <a:blip r:embed="rId4">
            <a:alphaModFix/>
          </a:blip>
          <a:stretch>
            <a:fillRect/>
          </a:stretch>
        </p:blipFill>
        <p:spPr>
          <a:xfrm>
            <a:off x="5161175" y="1449575"/>
            <a:ext cx="1887426" cy="1755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727650" y="6156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Key Assumptions &amp; Challenges </a:t>
            </a:r>
            <a:endParaRPr/>
          </a:p>
        </p:txBody>
      </p:sp>
      <p:sp>
        <p:nvSpPr>
          <p:cNvPr id="122" name="Google Shape;122;p18"/>
          <p:cNvSpPr txBox="1">
            <a:spLocks noGrp="1"/>
          </p:cNvSpPr>
          <p:nvPr>
            <p:ph type="body" idx="1"/>
          </p:nvPr>
        </p:nvSpPr>
        <p:spPr>
          <a:xfrm>
            <a:off x="453825" y="1281425"/>
            <a:ext cx="4118100" cy="3031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Biggest Assumption: </a:t>
            </a:r>
            <a:r>
              <a:rPr lang="en" sz="1200" b="1"/>
              <a:t>the 2026 World Cup Setting</a:t>
            </a:r>
            <a:endParaRPr sz="1200" b="1"/>
          </a:p>
          <a:p>
            <a:pPr marL="914400" lvl="1" indent="-304800" algn="l" rtl="0">
              <a:spcBef>
                <a:spcPts val="0"/>
              </a:spcBef>
              <a:spcAft>
                <a:spcPts val="0"/>
              </a:spcAft>
              <a:buSzPts val="1200"/>
              <a:buChar char="○"/>
            </a:pPr>
            <a:r>
              <a:rPr lang="en" sz="1200"/>
              <a:t>Again, it’s first time that the world cup has 48 teams and 80 games, we need to assume that yes, we have 48 teams and 80 games and there is no big structure change. </a:t>
            </a:r>
            <a:endParaRPr sz="1200"/>
          </a:p>
          <a:p>
            <a:pPr marL="914400" lvl="1" indent="-304800" algn="l" rtl="0">
              <a:spcBef>
                <a:spcPts val="0"/>
              </a:spcBef>
              <a:spcAft>
                <a:spcPts val="0"/>
              </a:spcAft>
              <a:buSzPts val="1200"/>
              <a:buChar char="○"/>
            </a:pPr>
            <a:r>
              <a:rPr lang="en" sz="1200"/>
              <a:t>We made an example trial in Excel and we assume that the opening day has three games in three countries and the second day has four games. </a:t>
            </a:r>
            <a:endParaRPr sz="1200"/>
          </a:p>
          <a:p>
            <a:pPr marL="457200" lvl="0" indent="-304800" algn="l" rtl="0">
              <a:spcBef>
                <a:spcPts val="0"/>
              </a:spcBef>
              <a:spcAft>
                <a:spcPts val="0"/>
              </a:spcAft>
              <a:buSzPts val="1200"/>
              <a:buChar char="●"/>
            </a:pPr>
            <a:r>
              <a:rPr lang="en" sz="1200"/>
              <a:t>Second Biggest Assumption: </a:t>
            </a:r>
            <a:r>
              <a:rPr lang="en" sz="1200" b="1"/>
              <a:t>The ticket price</a:t>
            </a:r>
            <a:endParaRPr sz="1200" b="1"/>
          </a:p>
          <a:p>
            <a:pPr marL="914400" lvl="1" indent="-304800" algn="l" rtl="0">
              <a:spcBef>
                <a:spcPts val="0"/>
              </a:spcBef>
              <a:spcAft>
                <a:spcPts val="0"/>
              </a:spcAft>
              <a:buSzPts val="1200"/>
              <a:buChar char="○"/>
            </a:pPr>
            <a:r>
              <a:rPr lang="en" sz="1200"/>
              <a:t>Still have four years and no one know the ticket price right now, so we can only assume that the average ticket price for each game is similar to 2022 Qatar World cup. </a:t>
            </a:r>
            <a:endParaRPr sz="1200"/>
          </a:p>
          <a:p>
            <a:pPr marL="914400" lvl="1" indent="-304800" algn="l" rtl="0">
              <a:spcBef>
                <a:spcPts val="0"/>
              </a:spcBef>
              <a:spcAft>
                <a:spcPts val="0"/>
              </a:spcAft>
              <a:buSzPts val="1200"/>
              <a:buChar char="○"/>
            </a:pPr>
            <a:r>
              <a:rPr lang="en" sz="1200"/>
              <a:t>Also, again, 80 games for the first time, so we need to assume an new ticket price level system. </a:t>
            </a:r>
            <a:endParaRPr sz="1200"/>
          </a:p>
        </p:txBody>
      </p:sp>
      <p:sp>
        <p:nvSpPr>
          <p:cNvPr id="123" name="Google Shape;123;p18"/>
          <p:cNvSpPr txBox="1"/>
          <p:nvPr/>
        </p:nvSpPr>
        <p:spPr>
          <a:xfrm>
            <a:off x="4572000" y="1281425"/>
            <a:ext cx="4344600" cy="18564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Challenge: Data research</a:t>
            </a:r>
            <a:endParaRPr sz="1200">
              <a:solidFill>
                <a:schemeClr val="accent1"/>
              </a:solidFill>
              <a:latin typeface="Lato"/>
              <a:ea typeface="Lato"/>
              <a:cs typeface="Lato"/>
              <a:sym typeface="Lato"/>
            </a:endParaRPr>
          </a:p>
          <a:p>
            <a:pPr marL="914400" lvl="1"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Stadium information</a:t>
            </a:r>
            <a:endParaRPr sz="1200">
              <a:solidFill>
                <a:schemeClr val="accent1"/>
              </a:solidFill>
              <a:latin typeface="Lato"/>
              <a:ea typeface="Lato"/>
              <a:cs typeface="Lato"/>
              <a:sym typeface="Lato"/>
            </a:endParaRPr>
          </a:p>
          <a:p>
            <a:pPr marL="914400" lvl="1"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Ticker price References</a:t>
            </a:r>
            <a:endParaRPr sz="1200">
              <a:solidFill>
                <a:schemeClr val="accent1"/>
              </a:solidFill>
              <a:latin typeface="Lato"/>
              <a:ea typeface="Lato"/>
              <a:cs typeface="Lato"/>
              <a:sym typeface="Lato"/>
            </a:endParaRPr>
          </a:p>
          <a:p>
            <a:pPr marL="914400" lvl="1"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2026 World Cup Overall information &amp; Setting</a:t>
            </a:r>
            <a:endParaRPr sz="1200">
              <a:solidFill>
                <a:schemeClr val="accent1"/>
              </a:solidFill>
              <a:latin typeface="Lato"/>
              <a:ea typeface="Lato"/>
              <a:cs typeface="Lato"/>
              <a:sym typeface="Lato"/>
            </a:endParaRPr>
          </a:p>
          <a:p>
            <a:pPr marL="457200" lvl="0"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Challenge of presenting: Schedule present &amp; MILP Optimization</a:t>
            </a:r>
            <a:endParaRPr sz="1200">
              <a:solidFill>
                <a:schemeClr val="accent1"/>
              </a:solidFill>
              <a:latin typeface="Lato"/>
              <a:ea typeface="Lato"/>
              <a:cs typeface="Lato"/>
              <a:sym typeface="Lato"/>
            </a:endParaRPr>
          </a:p>
          <a:p>
            <a:pPr marL="914400" lvl="1"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How should I show the game and stadium?</a:t>
            </a:r>
            <a:endParaRPr sz="1200">
              <a:solidFill>
                <a:schemeClr val="accent1"/>
              </a:solidFill>
              <a:latin typeface="Lato"/>
              <a:ea typeface="Lato"/>
              <a:cs typeface="Lato"/>
              <a:sym typeface="Lato"/>
            </a:endParaRPr>
          </a:p>
          <a:p>
            <a:pPr marL="914400" lvl="1" indent="-304800" algn="l" rtl="0">
              <a:lnSpc>
                <a:spcPct val="115000"/>
              </a:lnSpc>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How can I make the program more organized?</a:t>
            </a:r>
            <a:endParaRPr sz="1200">
              <a:solidFill>
                <a:schemeClr val="accent1"/>
              </a:solidFill>
              <a:latin typeface="Lato"/>
              <a:ea typeface="Lato"/>
              <a:cs typeface="Lato"/>
              <a:sym typeface="Lato"/>
            </a:endParaRPr>
          </a:p>
        </p:txBody>
      </p:sp>
      <p:pic>
        <p:nvPicPr>
          <p:cNvPr id="124" name="Google Shape;124;p18"/>
          <p:cNvPicPr preferRelativeResize="0"/>
          <p:nvPr/>
        </p:nvPicPr>
        <p:blipFill>
          <a:blip r:embed="rId3">
            <a:alphaModFix/>
          </a:blip>
          <a:stretch>
            <a:fillRect/>
          </a:stretch>
        </p:blipFill>
        <p:spPr>
          <a:xfrm>
            <a:off x="5392563" y="3206125"/>
            <a:ext cx="3023779" cy="17008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727650" y="6334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How impressive the project is? (!)</a:t>
            </a:r>
            <a:endParaRPr/>
          </a:p>
        </p:txBody>
      </p:sp>
      <p:sp>
        <p:nvSpPr>
          <p:cNvPr id="130" name="Google Shape;130;p19"/>
          <p:cNvSpPr txBox="1">
            <a:spLocks noGrp="1"/>
          </p:cNvSpPr>
          <p:nvPr>
            <p:ph type="body" idx="1"/>
          </p:nvPr>
        </p:nvSpPr>
        <p:spPr>
          <a:xfrm>
            <a:off x="231375" y="1299225"/>
            <a:ext cx="5286000" cy="30321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
              <a:t>Excel optimization gives an accurate answer that which stadium will hold which game in the first two days. Also, we can see how much ticket revenue will each stadium have and in total. </a:t>
            </a:r>
            <a:endParaRPr/>
          </a:p>
          <a:p>
            <a:pPr marL="457200" lvl="0" indent="-311150" algn="l" rtl="0">
              <a:lnSpc>
                <a:spcPct val="150000"/>
              </a:lnSpc>
              <a:spcBef>
                <a:spcPts val="0"/>
              </a:spcBef>
              <a:spcAft>
                <a:spcPts val="0"/>
              </a:spcAft>
              <a:buSzPts val="1300"/>
              <a:buChar char="●"/>
            </a:pPr>
            <a:r>
              <a:rPr lang="en"/>
              <a:t>Python optimization gives an basic model to create a schedule with some very basic constraints, and games are equally assigned on 16 stadium according to the potential distribution. </a:t>
            </a:r>
            <a:endParaRPr/>
          </a:p>
          <a:p>
            <a:pPr marL="457200" lvl="0" indent="-311150" algn="l" rtl="0">
              <a:lnSpc>
                <a:spcPct val="150000"/>
              </a:lnSpc>
              <a:spcBef>
                <a:spcPts val="0"/>
              </a:spcBef>
              <a:spcAft>
                <a:spcPts val="0"/>
              </a:spcAft>
              <a:buSzPts val="1300"/>
              <a:buChar char="●"/>
            </a:pPr>
            <a:r>
              <a:rPr lang="en"/>
              <a:t>For both excel and python, it’s easy to add, delete or edit constraint if there are more stadium setting to rules. For example, each stadium cannot hold two games in a row or games in the same group cannot be held in the same stadium. We can update the model when more rules be published. </a:t>
            </a:r>
            <a:endParaRPr/>
          </a:p>
        </p:txBody>
      </p:sp>
      <p:pic>
        <p:nvPicPr>
          <p:cNvPr id="131" name="Google Shape;131;p19"/>
          <p:cNvPicPr preferRelativeResize="0"/>
          <p:nvPr/>
        </p:nvPicPr>
        <p:blipFill>
          <a:blip r:embed="rId3">
            <a:alphaModFix/>
          </a:blip>
          <a:stretch>
            <a:fillRect/>
          </a:stretch>
        </p:blipFill>
        <p:spPr>
          <a:xfrm>
            <a:off x="5517376" y="1529400"/>
            <a:ext cx="3502177" cy="25717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727650" y="6156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Excel Optimization Example</a:t>
            </a:r>
            <a:endParaRPr/>
          </a:p>
        </p:txBody>
      </p:sp>
      <p:sp>
        <p:nvSpPr>
          <p:cNvPr id="137" name="Google Shape;137;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 name="Picture 4" descr="Graphical user interface, table, Excel&#10;&#10;Description automatically generated">
            <a:extLst>
              <a:ext uri="{FF2B5EF4-FFF2-40B4-BE49-F238E27FC236}">
                <a16:creationId xmlns:a16="http://schemas.microsoft.com/office/drawing/2014/main" id="{CBBC0D9E-6787-2349-81BD-C4E41558557D}"/>
              </a:ext>
            </a:extLst>
          </p:cNvPr>
          <p:cNvPicPr>
            <a:picLocks noChangeAspect="1"/>
          </p:cNvPicPr>
          <p:nvPr/>
        </p:nvPicPr>
        <p:blipFill>
          <a:blip r:embed="rId3"/>
          <a:stretch>
            <a:fillRect/>
          </a:stretch>
        </p:blipFill>
        <p:spPr>
          <a:xfrm>
            <a:off x="322708" y="1478943"/>
            <a:ext cx="8498584" cy="304890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7650" y="60675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Excel Optimization Example Explanation</a:t>
            </a:r>
            <a:endParaRPr/>
          </a:p>
        </p:txBody>
      </p:sp>
      <p:sp>
        <p:nvSpPr>
          <p:cNvPr id="144" name="Google Shape;144;p21"/>
          <p:cNvSpPr txBox="1">
            <a:spLocks noGrp="1"/>
          </p:cNvSpPr>
          <p:nvPr>
            <p:ph type="body" idx="1"/>
          </p:nvPr>
        </p:nvSpPr>
        <p:spPr>
          <a:xfrm>
            <a:off x="634200" y="1261220"/>
            <a:ext cx="7875600" cy="3488400"/>
          </a:xfrm>
          <a:prstGeom prst="rect">
            <a:avLst/>
          </a:prstGeom>
        </p:spPr>
        <p:txBody>
          <a:bodyPr spcFirstLastPara="1" wrap="square" lIns="91425" tIns="91425" rIns="91425" bIns="91425" anchor="t" anchorCtr="0">
            <a:normAutofit fontScale="92500"/>
          </a:bodyPr>
          <a:lstStyle/>
          <a:p>
            <a:pPr marL="457200" lvl="0" indent="-311150" algn="l" rtl="0">
              <a:lnSpc>
                <a:spcPct val="150000"/>
              </a:lnSpc>
              <a:spcBef>
                <a:spcPts val="0"/>
              </a:spcBef>
              <a:spcAft>
                <a:spcPts val="0"/>
              </a:spcAft>
              <a:buSzPts val="1300"/>
              <a:buChar char="●"/>
            </a:pPr>
            <a:r>
              <a:rPr lang="en" dirty="0"/>
              <a:t>It’s an example optimization model for the first two days schedule. We assume there will be three games for each host country’s team in the opening day and four group stage games in the second day. </a:t>
            </a:r>
            <a:endParaRPr dirty="0"/>
          </a:p>
          <a:p>
            <a:pPr marL="457200" lvl="0" indent="-311150" algn="l" rtl="0">
              <a:lnSpc>
                <a:spcPct val="150000"/>
              </a:lnSpc>
              <a:spcBef>
                <a:spcPts val="0"/>
              </a:spcBef>
              <a:spcAft>
                <a:spcPts val="0"/>
              </a:spcAft>
              <a:buSzPts val="1300"/>
              <a:buChar char="●"/>
            </a:pPr>
            <a:r>
              <a:rPr lang="en" dirty="0"/>
              <a:t>We can find the stadiums’ name and capacity in the first column and the game’s name in the first row. All the blue stadium stand for the stadium in the US; red stadiums are in Canada and green stadium in Mexico. Also, we have the ticket price for every game.</a:t>
            </a:r>
            <a:endParaRPr dirty="0"/>
          </a:p>
          <a:p>
            <a:pPr marL="457200" lvl="0" indent="-311150" algn="l" rtl="0">
              <a:lnSpc>
                <a:spcPct val="150000"/>
              </a:lnSpc>
              <a:spcBef>
                <a:spcPts val="0"/>
              </a:spcBef>
              <a:spcAft>
                <a:spcPts val="0"/>
              </a:spcAft>
              <a:buSzPts val="1300"/>
              <a:buChar char="●"/>
            </a:pPr>
            <a:r>
              <a:rPr lang="en" dirty="0"/>
              <a:t>All the pink boxes are the decision variables, and we colored all the result 1 with blue. If you find a 1, that means the game in the corresponding column will be played in the corresponding stadium row. </a:t>
            </a:r>
            <a:endParaRPr dirty="0"/>
          </a:p>
          <a:p>
            <a:pPr marL="457200" lvl="0" indent="-311150" algn="l" rtl="0">
              <a:lnSpc>
                <a:spcPct val="150000"/>
              </a:lnSpc>
              <a:spcBef>
                <a:spcPts val="0"/>
              </a:spcBef>
              <a:spcAft>
                <a:spcPts val="0"/>
              </a:spcAft>
              <a:buSzPts val="1300"/>
              <a:buChar char="●"/>
            </a:pPr>
            <a:r>
              <a:rPr lang="en" dirty="0"/>
              <a:t>We set the constraints of each game has to be played once in only one stadium, and in the opening day, each host country has to play one game. </a:t>
            </a:r>
            <a:endParaRPr dirty="0"/>
          </a:p>
          <a:p>
            <a:pPr marL="457200" lvl="0" indent="-311150" algn="l" rtl="0">
              <a:lnSpc>
                <a:spcPct val="150000"/>
              </a:lnSpc>
              <a:spcBef>
                <a:spcPts val="0"/>
              </a:spcBef>
              <a:spcAft>
                <a:spcPts val="0"/>
              </a:spcAft>
              <a:buSzPts val="1300"/>
              <a:buChar char="●"/>
            </a:pPr>
            <a:r>
              <a:rPr lang="en" dirty="0"/>
              <a:t>We will have a ticket revenue of every game if we use the ticket price to multiply the corresponding stadium’s capacity. Then we sum all the game’s ticket revenue and it shows in the orange box. </a:t>
            </a:r>
            <a:endParaRPr dirty="0"/>
          </a:p>
          <a:p>
            <a:pPr marL="457200" lvl="0" indent="-311150" algn="l" rtl="0">
              <a:lnSpc>
                <a:spcPct val="150000"/>
              </a:lnSpc>
              <a:spcBef>
                <a:spcPts val="0"/>
              </a:spcBef>
              <a:spcAft>
                <a:spcPts val="0"/>
              </a:spcAft>
              <a:buSzPts val="1300"/>
              <a:buChar char="●"/>
            </a:pPr>
            <a:r>
              <a:rPr lang="en" dirty="0"/>
              <a:t>We use the Excel Solver to find the game host plan with the maximum ticket revenue. </a:t>
            </a:r>
            <a:endParaRPr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2184</Words>
  <Application>Microsoft Macintosh PowerPoint</Application>
  <PresentationFormat>On-screen Show (16:9)</PresentationFormat>
  <Paragraphs>109</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Lato</vt:lpstr>
      <vt:lpstr>Arial</vt:lpstr>
      <vt:lpstr>Raleway</vt:lpstr>
      <vt:lpstr>Streamline</vt:lpstr>
      <vt:lpstr>2026 World Cup Schedule &amp; Ticket Revenue Optimization</vt:lpstr>
      <vt:lpstr>Fifa World Cup &amp; 2026 US | Canada | Mexico</vt:lpstr>
      <vt:lpstr>2026 World Cup Schedule &amp; Ticket Revenue</vt:lpstr>
      <vt:lpstr>An MILP Optimization Program</vt:lpstr>
      <vt:lpstr>Optimization Program: Excel &amp; Python</vt:lpstr>
      <vt:lpstr>Key Assumptions &amp; Challenges </vt:lpstr>
      <vt:lpstr>How impressive the project is? (!)</vt:lpstr>
      <vt:lpstr>Excel Optimization Example</vt:lpstr>
      <vt:lpstr>Excel Optimization Example Explanation</vt:lpstr>
      <vt:lpstr>Overall Python Optimization Explanation</vt:lpstr>
      <vt:lpstr>Excel: Projected Benefits &amp; How to use? </vt:lpstr>
      <vt:lpstr>Python: Projected Benefits &amp; How to use? </vt:lpstr>
      <vt:lpstr>Limitation &amp; Improvement</vt:lpstr>
      <vt:lpstr>Supporting Files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2026 World Cup Schedule &amp; Ticket Revenue Optimization</dc:title>
  <cp:lastModifiedBy>XIAO ZHANG</cp:lastModifiedBy>
  <cp:revision>4</cp:revision>
  <dcterms:modified xsi:type="dcterms:W3CDTF">2022-12-15T19:48:32Z</dcterms:modified>
</cp:coreProperties>
</file>